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58" r:id="rId3"/>
    <p:sldId id="259" r:id="rId4"/>
    <p:sldId id="265" r:id="rId5"/>
    <p:sldId id="266" r:id="rId6"/>
    <p:sldId id="267" r:id="rId7"/>
    <p:sldId id="279" r:id="rId8"/>
    <p:sldId id="260" r:id="rId9"/>
    <p:sldId id="268" r:id="rId10"/>
    <p:sldId id="271" r:id="rId11"/>
    <p:sldId id="270" r:id="rId12"/>
    <p:sldId id="273" r:id="rId13"/>
    <p:sldId id="272" r:id="rId14"/>
    <p:sldId id="297" r:id="rId15"/>
    <p:sldId id="261" r:id="rId16"/>
    <p:sldId id="276" r:id="rId17"/>
    <p:sldId id="278" r:id="rId18"/>
    <p:sldId id="290" r:id="rId19"/>
    <p:sldId id="292" r:id="rId20"/>
    <p:sldId id="291" r:id="rId21"/>
    <p:sldId id="280" r:id="rId22"/>
    <p:sldId id="295" r:id="rId23"/>
    <p:sldId id="294" r:id="rId24"/>
    <p:sldId id="293" r:id="rId25"/>
    <p:sldId id="281" r:id="rId26"/>
    <p:sldId id="296" r:id="rId27"/>
    <p:sldId id="284" r:id="rId28"/>
    <p:sldId id="285" r:id="rId29"/>
    <p:sldId id="286" r:id="rId30"/>
    <p:sldId id="298" r:id="rId31"/>
    <p:sldId id="299" r:id="rId32"/>
    <p:sldId id="300" r:id="rId33"/>
    <p:sldId id="303" r:id="rId34"/>
    <p:sldId id="301" r:id="rId35"/>
    <p:sldId id="304" r:id="rId36"/>
    <p:sldId id="305" r:id="rId37"/>
    <p:sldId id="312" r:id="rId38"/>
    <p:sldId id="302" r:id="rId39"/>
    <p:sldId id="314" r:id="rId40"/>
    <p:sldId id="288" r:id="rId41"/>
    <p:sldId id="337" r:id="rId42"/>
    <p:sldId id="308" r:id="rId43"/>
    <p:sldId id="307" r:id="rId44"/>
    <p:sldId id="310" r:id="rId45"/>
    <p:sldId id="311" r:id="rId46"/>
    <p:sldId id="309" r:id="rId47"/>
    <p:sldId id="287" r:id="rId48"/>
    <p:sldId id="324" r:id="rId49"/>
    <p:sldId id="334" r:id="rId50"/>
    <p:sldId id="335" r:id="rId51"/>
    <p:sldId id="336" r:id="rId52"/>
    <p:sldId id="289" r:id="rId53"/>
    <p:sldId id="316" r:id="rId54"/>
    <p:sldId id="317" r:id="rId55"/>
    <p:sldId id="318" r:id="rId56"/>
    <p:sldId id="313" r:id="rId57"/>
    <p:sldId id="319" r:id="rId58"/>
    <p:sldId id="262" r:id="rId59"/>
    <p:sldId id="321" r:id="rId60"/>
    <p:sldId id="327" r:id="rId61"/>
    <p:sldId id="323" r:id="rId62"/>
    <p:sldId id="322" r:id="rId63"/>
    <p:sldId id="325" r:id="rId64"/>
    <p:sldId id="263" r:id="rId65"/>
    <p:sldId id="328" r:id="rId66"/>
    <p:sldId id="331" r:id="rId67"/>
    <p:sldId id="329" r:id="rId68"/>
    <p:sldId id="330" r:id="rId69"/>
    <p:sldId id="332" r:id="rId70"/>
    <p:sldId id="333"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autoAdjust="0"/>
  </p:normalViewPr>
  <p:slideViewPr>
    <p:cSldViewPr snapToGrid="0">
      <p:cViewPr varScale="1">
        <p:scale>
          <a:sx n="88" d="100"/>
          <a:sy n="88" d="100"/>
        </p:scale>
        <p:origin x="-331" y="-72"/>
      </p:cViewPr>
      <p:guideLst>
        <p:guide orient="horz" pos="2160"/>
        <p:guide pos="3840"/>
      </p:guideLst>
    </p:cSldViewPr>
  </p:slideViewPr>
  <p:outlineViewPr>
    <p:cViewPr>
      <p:scale>
        <a:sx n="33" d="100"/>
        <a:sy n="33" d="100"/>
      </p:scale>
      <p:origin x="0" y="720"/>
    </p:cViewPr>
  </p:outlineViewPr>
  <p:notesTextViewPr>
    <p:cViewPr>
      <p:scale>
        <a:sx n="1" d="1"/>
        <a:sy n="1" d="1"/>
      </p:scale>
      <p:origin x="0" y="0"/>
    </p:cViewPr>
  </p:notesTextViewPr>
  <p:sorterViewPr>
    <p:cViewPr>
      <p:scale>
        <a:sx n="139" d="100"/>
        <a:sy n="139"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EF116-D5FC-4F8F-998E-A9C129060160}"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6A38-BF95-49C5-9361-C815CDA747B5}" type="slidenum">
              <a:rPr lang="zh-CN" altLang="en-US" smtClean="0"/>
              <a:t>‹#›</a:t>
            </a:fld>
            <a:endParaRPr lang="zh-CN" altLang="en-US"/>
          </a:p>
        </p:txBody>
      </p:sp>
    </p:spTree>
    <p:extLst>
      <p:ext uri="{BB962C8B-B14F-4D97-AF65-F5344CB8AC3E}">
        <p14:creationId xmlns:p14="http://schemas.microsoft.com/office/powerpoint/2010/main" val="86560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02631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3E2848-00BD-4311-96C1-B3092E2153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C0A82A8D-0FE1-455C-8287-42A41BB5D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9515BAF-A0EC-4C27-A30F-2C7410AA1E02}"/>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152B448C-E2B6-4A51-B7B9-530CD213AB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84C6139-305A-43A2-AD3D-EF33DDB0BBAD}"/>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25422554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63135" y="309617"/>
            <a:ext cx="2448229" cy="420542"/>
          </a:xfrm>
          <a:prstGeom prst="rect">
            <a:avLst/>
          </a:prstGeom>
          <a:noFill/>
        </p:spPr>
        <p:txBody>
          <a:bodyPr wrap="square" lIns="91417" tIns="45709" rIns="91417" bIns="45709" rtlCol="0">
            <a:spAutoFit/>
          </a:bodyPr>
          <a:lstStyle/>
          <a:p>
            <a:pPr lvl="0" algn="dist"/>
            <a:r>
              <a:rPr lang="zh-CN" altLang="zh-CN" sz="2133"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715087" y="741531"/>
            <a:ext cx="2719028" cy="276977"/>
          </a:xfrm>
          <a:prstGeom prst="rect">
            <a:avLst/>
          </a:prstGeom>
          <a:noFill/>
        </p:spPr>
        <p:txBody>
          <a:bodyPr wrap="square" lIns="91417" tIns="45709" rIns="91417" bIns="45709" rtlCol="0">
            <a:spAutoFit/>
          </a:bodyPr>
          <a:lstStyle/>
          <a:p>
            <a:pPr algn="dist" defTabSz="91409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a:extLst>
              <a:ext uri="{FF2B5EF4-FFF2-40B4-BE49-F238E27FC236}">
                <a16:creationId xmlns:a16="http://schemas.microsoft.com/office/drawing/2014/main" xmlns="" id="{95D1BEB7-D570-4488-B755-FB26CB492919}"/>
              </a:ext>
            </a:extLst>
          </p:cNvPr>
          <p:cNvGrpSpPr/>
          <p:nvPr userDrawn="1"/>
        </p:nvGrpSpPr>
        <p:grpSpPr>
          <a:xfrm>
            <a:off x="825" y="368749"/>
            <a:ext cx="803897" cy="449255"/>
            <a:chOff x="0" y="252065"/>
            <a:chExt cx="641111" cy="392113"/>
          </a:xfrm>
        </p:grpSpPr>
        <p:sp>
          <p:nvSpPr>
            <p:cNvPr id="10" name="矩形 59">
              <a:extLst>
                <a:ext uri="{FF2B5EF4-FFF2-40B4-BE49-F238E27FC236}">
                  <a16:creationId xmlns:a16="http://schemas.microsoft.com/office/drawing/2014/main" xmlns="" id="{C8FF11F1-5565-4DBA-AA3D-C8DCC8B4AC4D}"/>
                </a:ext>
              </a:extLst>
            </p:cNvPr>
            <p:cNvSpPr>
              <a:spLocks noChangeArrowheads="1"/>
            </p:cNvSpPr>
            <p:nvPr/>
          </p:nvSpPr>
          <p:spPr bwMode="auto">
            <a:xfrm>
              <a:off x="0" y="252065"/>
              <a:ext cx="227013"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1" name="矩形 60">
              <a:extLst>
                <a:ext uri="{FF2B5EF4-FFF2-40B4-BE49-F238E27FC236}">
                  <a16:creationId xmlns:a16="http://schemas.microsoft.com/office/drawing/2014/main" xmlns="" id="{32F6DD0E-170A-4ADD-9247-1FFAFBF06C30}"/>
                </a:ext>
              </a:extLst>
            </p:cNvPr>
            <p:cNvSpPr>
              <a:spLocks noChangeArrowheads="1"/>
            </p:cNvSpPr>
            <p:nvPr/>
          </p:nvSpPr>
          <p:spPr bwMode="auto">
            <a:xfrm>
              <a:off x="227013" y="252065"/>
              <a:ext cx="114300" cy="392112"/>
            </a:xfrm>
            <a:prstGeom prst="rect">
              <a:avLst/>
            </a:prstGeom>
            <a:solidFill>
              <a:schemeClr val="accent1">
                <a:lumMod val="60000"/>
                <a:lumOff val="40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2" name="五边形 21">
              <a:extLst>
                <a:ext uri="{FF2B5EF4-FFF2-40B4-BE49-F238E27FC236}">
                  <a16:creationId xmlns:a16="http://schemas.microsoft.com/office/drawing/2014/main" xmlns="" id="{BA16E97D-8D3E-42C2-AC99-27F73D405AD6}"/>
                </a:ext>
              </a:extLst>
            </p:cNvPr>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Tree>
    <p:extLst>
      <p:ext uri="{BB962C8B-B14F-4D97-AF65-F5344CB8AC3E}">
        <p14:creationId xmlns:p14="http://schemas.microsoft.com/office/powerpoint/2010/main" val="1581035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88535" y="309617"/>
            <a:ext cx="2448229" cy="420542"/>
          </a:xfrm>
          <a:prstGeom prst="rect">
            <a:avLst/>
          </a:prstGeom>
          <a:noFill/>
        </p:spPr>
        <p:txBody>
          <a:bodyPr wrap="square" lIns="91417" tIns="45709" rIns="91417" bIns="45709" rtlCol="0">
            <a:spAutoFit/>
          </a:bodyPr>
          <a:lstStyle/>
          <a:p>
            <a:pPr lvl="0" algn="dist"/>
            <a:r>
              <a:rPr lang="zh-CN" altLang="zh-CN" sz="2133"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740487" y="741531"/>
            <a:ext cx="2719028" cy="276977"/>
          </a:xfrm>
          <a:prstGeom prst="rect">
            <a:avLst/>
          </a:prstGeom>
          <a:noFill/>
        </p:spPr>
        <p:txBody>
          <a:bodyPr wrap="square" lIns="91417" tIns="45709" rIns="91417" bIns="45709" rtlCol="0">
            <a:spAutoFit/>
          </a:bodyPr>
          <a:lstStyle/>
          <a:p>
            <a:pPr algn="dist" defTabSz="91409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a:extLst>
              <a:ext uri="{FF2B5EF4-FFF2-40B4-BE49-F238E27FC236}">
                <a16:creationId xmlns:a16="http://schemas.microsoft.com/office/drawing/2014/main" xmlns="" id="{F3F08ED6-B608-4D6D-916B-26700AF07799}"/>
              </a:ext>
            </a:extLst>
          </p:cNvPr>
          <p:cNvGrpSpPr/>
          <p:nvPr userDrawn="1"/>
        </p:nvGrpSpPr>
        <p:grpSpPr>
          <a:xfrm>
            <a:off x="825" y="368749"/>
            <a:ext cx="803897" cy="449255"/>
            <a:chOff x="0" y="252065"/>
            <a:chExt cx="641111" cy="392113"/>
          </a:xfrm>
        </p:grpSpPr>
        <p:sp>
          <p:nvSpPr>
            <p:cNvPr id="10" name="矩形 59">
              <a:extLst>
                <a:ext uri="{FF2B5EF4-FFF2-40B4-BE49-F238E27FC236}">
                  <a16:creationId xmlns:a16="http://schemas.microsoft.com/office/drawing/2014/main" xmlns="" id="{A85E5F7D-0997-4B04-A522-D6A52C62A5AB}"/>
                </a:ext>
              </a:extLst>
            </p:cNvPr>
            <p:cNvSpPr>
              <a:spLocks noChangeArrowheads="1"/>
            </p:cNvSpPr>
            <p:nvPr/>
          </p:nvSpPr>
          <p:spPr bwMode="auto">
            <a:xfrm>
              <a:off x="0" y="252065"/>
              <a:ext cx="227013"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1" name="矩形 60">
              <a:extLst>
                <a:ext uri="{FF2B5EF4-FFF2-40B4-BE49-F238E27FC236}">
                  <a16:creationId xmlns:a16="http://schemas.microsoft.com/office/drawing/2014/main" xmlns="" id="{1784E699-A783-499E-AB60-9CF1C1BDA8DA}"/>
                </a:ext>
              </a:extLst>
            </p:cNvPr>
            <p:cNvSpPr>
              <a:spLocks noChangeArrowheads="1"/>
            </p:cNvSpPr>
            <p:nvPr/>
          </p:nvSpPr>
          <p:spPr bwMode="auto">
            <a:xfrm>
              <a:off x="227013" y="252065"/>
              <a:ext cx="114300" cy="392112"/>
            </a:xfrm>
            <a:prstGeom prst="rect">
              <a:avLst/>
            </a:prstGeom>
            <a:solidFill>
              <a:schemeClr val="accent1">
                <a:lumMod val="60000"/>
                <a:lumOff val="40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2" name="五边形 21">
              <a:extLst>
                <a:ext uri="{FF2B5EF4-FFF2-40B4-BE49-F238E27FC236}">
                  <a16:creationId xmlns:a16="http://schemas.microsoft.com/office/drawing/2014/main" xmlns="" id="{8370D417-BEA1-4876-A03E-34728E279A33}"/>
                </a:ext>
              </a:extLst>
            </p:cNvPr>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Tree>
    <p:extLst>
      <p:ext uri="{BB962C8B-B14F-4D97-AF65-F5344CB8AC3E}">
        <p14:creationId xmlns:p14="http://schemas.microsoft.com/office/powerpoint/2010/main" val="29681352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63135" y="309617"/>
            <a:ext cx="2448229" cy="420542"/>
          </a:xfrm>
          <a:prstGeom prst="rect">
            <a:avLst/>
          </a:prstGeom>
          <a:noFill/>
        </p:spPr>
        <p:txBody>
          <a:bodyPr wrap="square" lIns="91417" tIns="45709" rIns="91417" bIns="45709" rtlCol="0">
            <a:spAutoFit/>
          </a:bodyPr>
          <a:lstStyle/>
          <a:p>
            <a:pPr algn="dist"/>
            <a:r>
              <a:rPr lang="zh-CN" altLang="zh-CN" sz="2133" b="0" kern="1200" dirty="0">
                <a:solidFill>
                  <a:schemeClr val="accent1"/>
                </a:solidFill>
                <a:latin typeface="微软雅黑" pitchFamily="34" charset="-122"/>
                <a:ea typeface="微软雅黑" pitchFamily="34" charset="-122"/>
                <a:cs typeface="+mn-cs"/>
              </a:rPr>
              <a:t>明年工作计划</a:t>
            </a:r>
          </a:p>
        </p:txBody>
      </p:sp>
      <p:sp>
        <p:nvSpPr>
          <p:cNvPr id="7" name="文本框 38"/>
          <p:cNvSpPr txBox="1"/>
          <p:nvPr userDrawn="1"/>
        </p:nvSpPr>
        <p:spPr>
          <a:xfrm>
            <a:off x="715087" y="741531"/>
            <a:ext cx="2719028" cy="276977"/>
          </a:xfrm>
          <a:prstGeom prst="rect">
            <a:avLst/>
          </a:prstGeom>
          <a:noFill/>
        </p:spPr>
        <p:txBody>
          <a:bodyPr wrap="square" lIns="91417" tIns="45709" rIns="91417" bIns="45709" rtlCol="0">
            <a:spAutoFit/>
          </a:bodyPr>
          <a:lstStyle/>
          <a:p>
            <a:pPr algn="dist" defTabSz="91409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a:extLst>
              <a:ext uri="{FF2B5EF4-FFF2-40B4-BE49-F238E27FC236}">
                <a16:creationId xmlns:a16="http://schemas.microsoft.com/office/drawing/2014/main" xmlns="" id="{2F72F9A6-82DA-46F7-8C3A-6661FE90CF18}"/>
              </a:ext>
            </a:extLst>
          </p:cNvPr>
          <p:cNvGrpSpPr/>
          <p:nvPr userDrawn="1"/>
        </p:nvGrpSpPr>
        <p:grpSpPr>
          <a:xfrm>
            <a:off x="825" y="368749"/>
            <a:ext cx="803897" cy="449255"/>
            <a:chOff x="0" y="252065"/>
            <a:chExt cx="641111" cy="392113"/>
          </a:xfrm>
        </p:grpSpPr>
        <p:sp>
          <p:nvSpPr>
            <p:cNvPr id="10" name="矩形 59">
              <a:extLst>
                <a:ext uri="{FF2B5EF4-FFF2-40B4-BE49-F238E27FC236}">
                  <a16:creationId xmlns:a16="http://schemas.microsoft.com/office/drawing/2014/main" xmlns="" id="{4855BFD0-0BA0-4B6B-B6FC-865772C61FB7}"/>
                </a:ext>
              </a:extLst>
            </p:cNvPr>
            <p:cNvSpPr>
              <a:spLocks noChangeArrowheads="1"/>
            </p:cNvSpPr>
            <p:nvPr/>
          </p:nvSpPr>
          <p:spPr bwMode="auto">
            <a:xfrm>
              <a:off x="0" y="252065"/>
              <a:ext cx="227013"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1" name="矩形 60">
              <a:extLst>
                <a:ext uri="{FF2B5EF4-FFF2-40B4-BE49-F238E27FC236}">
                  <a16:creationId xmlns:a16="http://schemas.microsoft.com/office/drawing/2014/main" xmlns="" id="{220CD87A-E9B8-4B4A-91FC-6C2EA95F55B5}"/>
                </a:ext>
              </a:extLst>
            </p:cNvPr>
            <p:cNvSpPr>
              <a:spLocks noChangeArrowheads="1"/>
            </p:cNvSpPr>
            <p:nvPr/>
          </p:nvSpPr>
          <p:spPr bwMode="auto">
            <a:xfrm>
              <a:off x="227013" y="252065"/>
              <a:ext cx="114300" cy="392112"/>
            </a:xfrm>
            <a:prstGeom prst="rect">
              <a:avLst/>
            </a:prstGeom>
            <a:solidFill>
              <a:schemeClr val="accent1">
                <a:lumMod val="60000"/>
                <a:lumOff val="40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2" name="五边形 21">
              <a:extLst>
                <a:ext uri="{FF2B5EF4-FFF2-40B4-BE49-F238E27FC236}">
                  <a16:creationId xmlns:a16="http://schemas.microsoft.com/office/drawing/2014/main" xmlns="" id="{5159AB0C-3DC3-400C-99B0-FEE2C0718648}"/>
                </a:ext>
              </a:extLst>
            </p:cNvPr>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Tree>
    <p:extLst>
      <p:ext uri="{BB962C8B-B14F-4D97-AF65-F5344CB8AC3E}">
        <p14:creationId xmlns:p14="http://schemas.microsoft.com/office/powerpoint/2010/main" val="12115820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51C771-808D-4118-A312-7628C40D97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B7BC555-11AE-464E-8A31-04F533D7D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0D6258E-2D19-4C23-BC2A-5E7199F51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FB93EA9-346D-4046-BACE-6ED78E085F60}"/>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6" name="页脚占位符 5">
            <a:extLst>
              <a:ext uri="{FF2B5EF4-FFF2-40B4-BE49-F238E27FC236}">
                <a16:creationId xmlns:a16="http://schemas.microsoft.com/office/drawing/2014/main" xmlns="" id="{A3381C47-B006-4C3C-9E9F-6B60D75DEF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628CDD1-E797-448B-80FC-1FF7C5D235E3}"/>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29096071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199FDD-F519-420E-BF95-5CF71868A9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EC17B8E-EA2B-413F-B19B-17FD148A51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74E57ED9-1C6B-4A38-BE58-3DB588EC7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349CA0C-AEC6-4B7B-951E-48BC789157DD}"/>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6" name="页脚占位符 5">
            <a:extLst>
              <a:ext uri="{FF2B5EF4-FFF2-40B4-BE49-F238E27FC236}">
                <a16:creationId xmlns:a16="http://schemas.microsoft.com/office/drawing/2014/main" xmlns="" id="{EB89AB40-302B-411B-9CD4-3E7202FF39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72AC548-318D-4CA4-B2B9-AA28E4E80A5C}"/>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5681806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BBE4C96-9EDC-475F-BA5C-FECEE1C00C0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B26D2D17-3CFA-4C1D-BB30-872BEB01030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BA66DD9-A026-4C47-93A1-645A2D3BBBB8}"/>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2A020438-3058-4CC3-8349-01D8DC8A91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D7C9D08-61AD-4614-BB2A-7698F3E3DBE7}"/>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1738846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FD15D37-5975-48D8-BB7F-D2BFD83423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E63B7C9-A140-4BB6-BFB7-19C4DEBE8C2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D8C76E3-2E49-421D-B3FB-C694757CEEC1}"/>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0A9DCB85-5328-4FF2-8954-D4FB3ACDD2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7DE031E-4BC0-4C86-AA4B-DFFBD06357F3}"/>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18051686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6" name="组合 5"/>
          <p:cNvGrpSpPr/>
          <p:nvPr userDrawn="1"/>
        </p:nvGrpSpPr>
        <p:grpSpPr>
          <a:xfrm>
            <a:off x="800436" y="548680"/>
            <a:ext cx="10591128" cy="45719"/>
            <a:chOff x="800436" y="548680"/>
            <a:chExt cx="10591128" cy="45719"/>
          </a:xfrm>
        </p:grpSpPr>
        <p:sp>
          <p:nvSpPr>
            <p:cNvPr id="3" name="任意多边形 2"/>
            <p:cNvSpPr/>
            <p:nvPr/>
          </p:nvSpPr>
          <p:spPr>
            <a:xfrm>
              <a:off x="800436" y="548680"/>
              <a:ext cx="2631268" cy="45719"/>
            </a:xfrm>
            <a:custGeom>
              <a:avLst/>
              <a:gdLst>
                <a:gd name="connsiteX0" fmla="*/ 0 w 6158753"/>
                <a:gd name="connsiteY0" fmla="*/ 0 h 53789"/>
                <a:gd name="connsiteX1" fmla="*/ 107576 w 6158753"/>
                <a:gd name="connsiteY1" fmla="*/ 0 h 53789"/>
                <a:gd name="connsiteX2" fmla="*/ 1425388 w 6158753"/>
                <a:gd name="connsiteY2" fmla="*/ 8965 h 53789"/>
                <a:gd name="connsiteX3" fmla="*/ 1532964 w 6158753"/>
                <a:gd name="connsiteY3" fmla="*/ 17930 h 53789"/>
                <a:gd name="connsiteX4" fmla="*/ 1828800 w 6158753"/>
                <a:gd name="connsiteY4" fmla="*/ 35859 h 53789"/>
                <a:gd name="connsiteX5" fmla="*/ 2725270 w 6158753"/>
                <a:gd name="connsiteY5" fmla="*/ 26895 h 53789"/>
                <a:gd name="connsiteX6" fmla="*/ 2886635 w 6158753"/>
                <a:gd name="connsiteY6" fmla="*/ 17930 h 53789"/>
                <a:gd name="connsiteX7" fmla="*/ 5217459 w 6158753"/>
                <a:gd name="connsiteY7" fmla="*/ 26895 h 53789"/>
                <a:gd name="connsiteX8" fmla="*/ 5262282 w 6158753"/>
                <a:gd name="connsiteY8" fmla="*/ 35859 h 53789"/>
                <a:gd name="connsiteX9" fmla="*/ 5791200 w 6158753"/>
                <a:gd name="connsiteY9" fmla="*/ 53789 h 53789"/>
                <a:gd name="connsiteX10" fmla="*/ 6113929 w 6158753"/>
                <a:gd name="connsiteY10" fmla="*/ 44824 h 53789"/>
                <a:gd name="connsiteX11" fmla="*/ 6140823 w 6158753"/>
                <a:gd name="connsiteY11" fmla="*/ 35859 h 53789"/>
                <a:gd name="connsiteX12" fmla="*/ 6158753 w 6158753"/>
                <a:gd name="connsiteY12" fmla="*/ 17930 h 5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8753" h="53789">
                  <a:moveTo>
                    <a:pt x="0" y="0"/>
                  </a:moveTo>
                  <a:cubicBezTo>
                    <a:pt x="105634" y="21128"/>
                    <a:pt x="-25858" y="0"/>
                    <a:pt x="107576" y="0"/>
                  </a:cubicBezTo>
                  <a:lnTo>
                    <a:pt x="1425388" y="8965"/>
                  </a:lnTo>
                  <a:lnTo>
                    <a:pt x="1532964" y="17930"/>
                  </a:lnTo>
                  <a:lnTo>
                    <a:pt x="1828800" y="35859"/>
                  </a:lnTo>
                  <a:lnTo>
                    <a:pt x="2725270" y="26895"/>
                  </a:lnTo>
                  <a:cubicBezTo>
                    <a:pt x="2779134" y="25982"/>
                    <a:pt x="2832764" y="17930"/>
                    <a:pt x="2886635" y="17930"/>
                  </a:cubicBezTo>
                  <a:lnTo>
                    <a:pt x="5217459" y="26895"/>
                  </a:lnTo>
                  <a:cubicBezTo>
                    <a:pt x="5232400" y="29883"/>
                    <a:pt x="5247062" y="35146"/>
                    <a:pt x="5262282" y="35859"/>
                  </a:cubicBezTo>
                  <a:cubicBezTo>
                    <a:pt x="5438496" y="44119"/>
                    <a:pt x="5791200" y="53789"/>
                    <a:pt x="5791200" y="53789"/>
                  </a:cubicBezTo>
                  <a:cubicBezTo>
                    <a:pt x="5898776" y="50801"/>
                    <a:pt x="6006452" y="50336"/>
                    <a:pt x="6113929" y="44824"/>
                  </a:cubicBezTo>
                  <a:cubicBezTo>
                    <a:pt x="6123366" y="44340"/>
                    <a:pt x="6132720" y="40721"/>
                    <a:pt x="6140823" y="35859"/>
                  </a:cubicBezTo>
                  <a:cubicBezTo>
                    <a:pt x="6148071" y="31511"/>
                    <a:pt x="6158753" y="17930"/>
                    <a:pt x="6158753" y="1793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 name="任意多边形 4"/>
            <p:cNvSpPr/>
            <p:nvPr userDrawn="1"/>
          </p:nvSpPr>
          <p:spPr>
            <a:xfrm>
              <a:off x="8760296" y="548680"/>
              <a:ext cx="2631268" cy="45719"/>
            </a:xfrm>
            <a:custGeom>
              <a:avLst/>
              <a:gdLst>
                <a:gd name="connsiteX0" fmla="*/ 0 w 6158753"/>
                <a:gd name="connsiteY0" fmla="*/ 0 h 53789"/>
                <a:gd name="connsiteX1" fmla="*/ 107576 w 6158753"/>
                <a:gd name="connsiteY1" fmla="*/ 0 h 53789"/>
                <a:gd name="connsiteX2" fmla="*/ 1425388 w 6158753"/>
                <a:gd name="connsiteY2" fmla="*/ 8965 h 53789"/>
                <a:gd name="connsiteX3" fmla="*/ 1532964 w 6158753"/>
                <a:gd name="connsiteY3" fmla="*/ 17930 h 53789"/>
                <a:gd name="connsiteX4" fmla="*/ 1828800 w 6158753"/>
                <a:gd name="connsiteY4" fmla="*/ 35859 h 53789"/>
                <a:gd name="connsiteX5" fmla="*/ 2725270 w 6158753"/>
                <a:gd name="connsiteY5" fmla="*/ 26895 h 53789"/>
                <a:gd name="connsiteX6" fmla="*/ 2886635 w 6158753"/>
                <a:gd name="connsiteY6" fmla="*/ 17930 h 53789"/>
                <a:gd name="connsiteX7" fmla="*/ 5217459 w 6158753"/>
                <a:gd name="connsiteY7" fmla="*/ 26895 h 53789"/>
                <a:gd name="connsiteX8" fmla="*/ 5262282 w 6158753"/>
                <a:gd name="connsiteY8" fmla="*/ 35859 h 53789"/>
                <a:gd name="connsiteX9" fmla="*/ 5791200 w 6158753"/>
                <a:gd name="connsiteY9" fmla="*/ 53789 h 53789"/>
                <a:gd name="connsiteX10" fmla="*/ 6113929 w 6158753"/>
                <a:gd name="connsiteY10" fmla="*/ 44824 h 53789"/>
                <a:gd name="connsiteX11" fmla="*/ 6140823 w 6158753"/>
                <a:gd name="connsiteY11" fmla="*/ 35859 h 53789"/>
                <a:gd name="connsiteX12" fmla="*/ 6158753 w 6158753"/>
                <a:gd name="connsiteY12" fmla="*/ 17930 h 5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8753" h="53789">
                  <a:moveTo>
                    <a:pt x="0" y="0"/>
                  </a:moveTo>
                  <a:cubicBezTo>
                    <a:pt x="105634" y="21128"/>
                    <a:pt x="-25858" y="0"/>
                    <a:pt x="107576" y="0"/>
                  </a:cubicBezTo>
                  <a:lnTo>
                    <a:pt x="1425388" y="8965"/>
                  </a:lnTo>
                  <a:lnTo>
                    <a:pt x="1532964" y="17930"/>
                  </a:lnTo>
                  <a:lnTo>
                    <a:pt x="1828800" y="35859"/>
                  </a:lnTo>
                  <a:lnTo>
                    <a:pt x="2725270" y="26895"/>
                  </a:lnTo>
                  <a:cubicBezTo>
                    <a:pt x="2779134" y="25982"/>
                    <a:pt x="2832764" y="17930"/>
                    <a:pt x="2886635" y="17930"/>
                  </a:cubicBezTo>
                  <a:lnTo>
                    <a:pt x="5217459" y="26895"/>
                  </a:lnTo>
                  <a:cubicBezTo>
                    <a:pt x="5232400" y="29883"/>
                    <a:pt x="5247062" y="35146"/>
                    <a:pt x="5262282" y="35859"/>
                  </a:cubicBezTo>
                  <a:cubicBezTo>
                    <a:pt x="5438496" y="44119"/>
                    <a:pt x="5791200" y="53789"/>
                    <a:pt x="5791200" y="53789"/>
                  </a:cubicBezTo>
                  <a:cubicBezTo>
                    <a:pt x="5898776" y="50801"/>
                    <a:pt x="6006452" y="50336"/>
                    <a:pt x="6113929" y="44824"/>
                  </a:cubicBezTo>
                  <a:cubicBezTo>
                    <a:pt x="6123366" y="44340"/>
                    <a:pt x="6132720" y="40721"/>
                    <a:pt x="6140823" y="35859"/>
                  </a:cubicBezTo>
                  <a:cubicBezTo>
                    <a:pt x="6148071" y="31511"/>
                    <a:pt x="6158753" y="17930"/>
                    <a:pt x="6158753" y="1793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spTree>
    <p:extLst>
      <p:ext uri="{BB962C8B-B14F-4D97-AF65-F5344CB8AC3E}">
        <p14:creationId xmlns:p14="http://schemas.microsoft.com/office/powerpoint/2010/main" val="42819304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863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399"/>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19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9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4605092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E279BB-B37F-45C6-BF9F-FD95E8F1E2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F4CCBD5-447E-495E-940C-03283547E0C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5508D13-98DA-49C4-B084-F5CB11230200}"/>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87639037-6864-4D35-8241-907BABC3C8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EC04A95-207A-4FD4-BFD9-52BCE1662F79}"/>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41444726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164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1CDDA0-844F-4DA4-8CC0-BD329DE94A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4F342225-F153-4AD9-9437-99553D12B8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36B8606-F3ED-492C-BAC1-F124686767D1}"/>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7D551B77-3B49-4AC9-8DBD-C88BF2DE7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AF32084-A327-4081-9D9A-0ABE9209B96F}"/>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934650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1CE21C-BAFB-4907-B1E2-1D09964B03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44E816C-1341-472E-AF5E-5846F197654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E1DE23B8-3789-4D36-B708-5D089A51FB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BD9EDDA-2C93-4C1E-8118-651370072142}"/>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6" name="页脚占位符 5">
            <a:extLst>
              <a:ext uri="{FF2B5EF4-FFF2-40B4-BE49-F238E27FC236}">
                <a16:creationId xmlns:a16="http://schemas.microsoft.com/office/drawing/2014/main" xmlns="" id="{CF7A0F41-AAD5-4D1B-BAEE-1E5C55BC44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B4BCC73-ECB4-4A5D-A2D1-E21672C7986C}"/>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4766522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88A739-D6E5-46A4-9216-537CEA418A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B5563BF-9034-43C2-B91B-BFF2A74ED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FFFC8443-80ED-47AD-B7C4-527919C6AA7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E1D4B28-8E31-48D7-9AC5-563BACE8F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8348BC54-0EC2-4A37-BCD5-07F62AA5600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D2FCC312-80CC-468F-AFF3-CF2255B1DE5D}"/>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8" name="页脚占位符 7">
            <a:extLst>
              <a:ext uri="{FF2B5EF4-FFF2-40B4-BE49-F238E27FC236}">
                <a16:creationId xmlns:a16="http://schemas.microsoft.com/office/drawing/2014/main" xmlns="" id="{E7727C19-A82F-4D65-A91B-C4C883DC29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ED9A70E4-F5F9-4AFA-84FA-049C599979C7}"/>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33092339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7E05E7-D406-411A-8D5A-4F315A1D1045}" type="slidenum">
              <a:rPr lang="zh-CN" altLang="en-US" smtClean="0"/>
              <a:t>‹#›</a:t>
            </a:fld>
            <a:endParaRPr lang="zh-CN" altLang="en-US"/>
          </a:p>
        </p:txBody>
      </p:sp>
      <p:sp>
        <p:nvSpPr>
          <p:cNvPr id="7" name="矩形 6"/>
          <p:cNvSpPr/>
          <p:nvPr userDrawn="1"/>
        </p:nvSpPr>
        <p:spPr>
          <a:xfrm>
            <a:off x="8325228" y="5918904"/>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2730268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FFC112-6732-4C88-8AF8-B40F436D097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EF15897-164E-4E39-91AB-3DBE9FB41F04}"/>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4" name="页脚占位符 3">
            <a:extLst>
              <a:ext uri="{FF2B5EF4-FFF2-40B4-BE49-F238E27FC236}">
                <a16:creationId xmlns:a16="http://schemas.microsoft.com/office/drawing/2014/main" xmlns="" id="{6B57BB41-E19E-4111-AE02-163B854721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4D2D06A2-E927-430A-9DFC-069C0BAB44E4}"/>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3651084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85BE2E2-DCD1-4E34-B15E-655BBBB399B9}"/>
              </a:ext>
            </a:extLst>
          </p:cNvPr>
          <p:cNvSpPr>
            <a:spLocks noGrp="1"/>
          </p:cNvSpPr>
          <p:nvPr>
            <p:ph type="dt" sz="half" idx="10"/>
          </p:nvPr>
        </p:nvSpPr>
        <p:spPr/>
        <p:txBody>
          <a:bodyPr/>
          <a:lstStyle/>
          <a:p>
            <a:fld id="{60FCB084-51A8-4949-8ADD-2ED30B1DC960}" type="datetimeFigureOut">
              <a:rPr lang="zh-CN" altLang="en-US" smtClean="0"/>
              <a:t>2018/12/26</a:t>
            </a:fld>
            <a:endParaRPr lang="zh-CN" altLang="en-US"/>
          </a:p>
        </p:txBody>
      </p:sp>
      <p:sp>
        <p:nvSpPr>
          <p:cNvPr id="3" name="页脚占位符 2">
            <a:extLst>
              <a:ext uri="{FF2B5EF4-FFF2-40B4-BE49-F238E27FC236}">
                <a16:creationId xmlns:a16="http://schemas.microsoft.com/office/drawing/2014/main" xmlns="" id="{F2FA4075-485B-4874-84E9-0716B3598C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307E8F5-0A53-4F57-90CA-EC84BBF80820}"/>
              </a:ext>
            </a:extLst>
          </p:cNvPr>
          <p:cNvSpPr>
            <a:spLocks noGrp="1"/>
          </p:cNvSpPr>
          <p:nvPr>
            <p:ph type="sldNum" sz="quarter" idx="12"/>
          </p:nvPr>
        </p:nvSpPr>
        <p:spPr/>
        <p:txBody>
          <a:bodyPr/>
          <a:lstStyle/>
          <a:p>
            <a:fld id="{F17E05E7-D406-411A-8D5A-4F315A1D1045}" type="slidenum">
              <a:rPr lang="zh-CN" altLang="en-US" smtClean="0"/>
              <a:t>‹#›</a:t>
            </a:fld>
            <a:endParaRPr lang="zh-CN" altLang="en-US"/>
          </a:p>
        </p:txBody>
      </p:sp>
      <p:sp>
        <p:nvSpPr>
          <p:cNvPr id="5" name="文本框 6">
            <a:extLst>
              <a:ext uri="{FF2B5EF4-FFF2-40B4-BE49-F238E27FC236}">
                <a16:creationId xmlns:a16="http://schemas.microsoft.com/office/drawing/2014/main" xmlns="" id="{610F59EB-7F51-49A2-8D25-BF3C4CC6CEDC}"/>
              </a:ext>
            </a:extLst>
          </p:cNvPr>
          <p:cNvSpPr>
            <a:spLocks noChangeArrowheads="1"/>
          </p:cNvSpPr>
          <p:nvPr userDrawn="1"/>
        </p:nvSpPr>
        <p:spPr bwMode="auto">
          <a:xfrm>
            <a:off x="804721" y="402131"/>
            <a:ext cx="4132459" cy="394854"/>
          </a:xfrm>
          <a:prstGeom prst="rect">
            <a:avLst/>
          </a:prstGeom>
          <a:noFill/>
          <a:ln>
            <a:noFill/>
          </a:ln>
          <a:extLst/>
        </p:spPr>
        <p:txBody>
          <a:bodyPr lIns="86364" tIns="43181" rIns="86364" bIns="43181">
            <a:spAutoFit/>
          </a:bodyPr>
          <a:lstStyle/>
          <a:p>
            <a:pPr defTabSz="1218904">
              <a:defRPr/>
            </a:pPr>
            <a:r>
              <a:rPr lang="zh-CN" altLang="en-US" sz="1999" dirty="0">
                <a:solidFill>
                  <a:schemeClr val="bg1">
                    <a:lumMod val="65000"/>
                  </a:schemeClr>
                </a:solidFill>
                <a:latin typeface="微软雅黑" pitchFamily="34" charset="-122"/>
                <a:ea typeface="微软雅黑" pitchFamily="34" charset="-122"/>
                <a:sym typeface="微软雅黑" pitchFamily="34" charset="-122"/>
              </a:rPr>
              <a:t>在此输入您的标题内容</a:t>
            </a:r>
          </a:p>
        </p:txBody>
      </p:sp>
      <p:grpSp>
        <p:nvGrpSpPr>
          <p:cNvPr id="6" name="组合 18">
            <a:extLst>
              <a:ext uri="{FF2B5EF4-FFF2-40B4-BE49-F238E27FC236}">
                <a16:creationId xmlns:a16="http://schemas.microsoft.com/office/drawing/2014/main" xmlns="" id="{AFA5A002-03A6-4DA0-A875-218986DB1E6B}"/>
              </a:ext>
            </a:extLst>
          </p:cNvPr>
          <p:cNvGrpSpPr/>
          <p:nvPr userDrawn="1"/>
        </p:nvGrpSpPr>
        <p:grpSpPr>
          <a:xfrm>
            <a:off x="825" y="368749"/>
            <a:ext cx="803897" cy="449255"/>
            <a:chOff x="0" y="252065"/>
            <a:chExt cx="641111" cy="392113"/>
          </a:xfrm>
        </p:grpSpPr>
        <p:sp>
          <p:nvSpPr>
            <p:cNvPr id="7" name="矩形 59">
              <a:extLst>
                <a:ext uri="{FF2B5EF4-FFF2-40B4-BE49-F238E27FC236}">
                  <a16:creationId xmlns:a16="http://schemas.microsoft.com/office/drawing/2014/main" xmlns="" id="{CE2A0240-3BCF-4B19-B3ED-1D5DB6C96E7A}"/>
                </a:ext>
              </a:extLst>
            </p:cNvPr>
            <p:cNvSpPr>
              <a:spLocks noChangeArrowheads="1"/>
            </p:cNvSpPr>
            <p:nvPr/>
          </p:nvSpPr>
          <p:spPr bwMode="auto">
            <a:xfrm>
              <a:off x="0" y="252065"/>
              <a:ext cx="227013"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8" name="矩形 60">
              <a:extLst>
                <a:ext uri="{FF2B5EF4-FFF2-40B4-BE49-F238E27FC236}">
                  <a16:creationId xmlns:a16="http://schemas.microsoft.com/office/drawing/2014/main" xmlns="" id="{C2A2B577-4BB8-46D1-A9A2-B53B9DFF95D8}"/>
                </a:ext>
              </a:extLst>
            </p:cNvPr>
            <p:cNvSpPr>
              <a:spLocks noChangeArrowheads="1"/>
            </p:cNvSpPr>
            <p:nvPr/>
          </p:nvSpPr>
          <p:spPr bwMode="auto">
            <a:xfrm>
              <a:off x="227013" y="252065"/>
              <a:ext cx="114300" cy="392112"/>
            </a:xfrm>
            <a:prstGeom prst="rect">
              <a:avLst/>
            </a:prstGeom>
            <a:solidFill>
              <a:schemeClr val="accent1">
                <a:lumMod val="60000"/>
                <a:lumOff val="40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9" name="五边形 21">
              <a:extLst>
                <a:ext uri="{FF2B5EF4-FFF2-40B4-BE49-F238E27FC236}">
                  <a16:creationId xmlns:a16="http://schemas.microsoft.com/office/drawing/2014/main" xmlns="" id="{E49609E1-8DBE-421D-878C-E145E26EFE61}"/>
                </a:ext>
              </a:extLst>
            </p:cNvPr>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Tree>
    <p:extLst>
      <p:ext uri="{BB962C8B-B14F-4D97-AF65-F5344CB8AC3E}">
        <p14:creationId xmlns:p14="http://schemas.microsoft.com/office/powerpoint/2010/main" val="68987502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50435" y="309617"/>
            <a:ext cx="2448229" cy="420542"/>
          </a:xfrm>
          <a:prstGeom prst="rect">
            <a:avLst/>
          </a:prstGeom>
          <a:noFill/>
        </p:spPr>
        <p:txBody>
          <a:bodyPr wrap="square" lIns="91417" tIns="45709" rIns="91417" bIns="45709" rtlCol="0">
            <a:spAutoFit/>
          </a:bodyPr>
          <a:lstStyle/>
          <a:p>
            <a:pPr lvl="0" algn="dist"/>
            <a:r>
              <a:rPr lang="zh-CN" altLang="zh-CN" sz="2133" dirty="0">
                <a:solidFill>
                  <a:schemeClr val="accent1"/>
                </a:solidFill>
                <a:latin typeface="微软雅黑" pitchFamily="34" charset="-122"/>
                <a:ea typeface="微软雅黑" pitchFamily="34" charset="-122"/>
              </a:rPr>
              <a:t>年度工作概述</a:t>
            </a:r>
          </a:p>
        </p:txBody>
      </p:sp>
      <p:sp>
        <p:nvSpPr>
          <p:cNvPr id="7" name="文本框 38"/>
          <p:cNvSpPr txBox="1"/>
          <p:nvPr userDrawn="1"/>
        </p:nvSpPr>
        <p:spPr>
          <a:xfrm>
            <a:off x="702387" y="741531"/>
            <a:ext cx="2719028" cy="276977"/>
          </a:xfrm>
          <a:prstGeom prst="rect">
            <a:avLst/>
          </a:prstGeom>
          <a:noFill/>
        </p:spPr>
        <p:txBody>
          <a:bodyPr wrap="square" lIns="91417" tIns="45709" rIns="91417" bIns="45709" rtlCol="0">
            <a:spAutoFit/>
          </a:bodyPr>
          <a:lstStyle/>
          <a:p>
            <a:pPr algn="dist" defTabSz="914096"/>
            <a:r>
              <a:rPr lang="en-US" altLang="zh-CN" sz="1200" dirty="0">
                <a:solidFill>
                  <a:schemeClr val="tx1">
                    <a:lumMod val="50000"/>
                    <a:lumOff val="50000"/>
                  </a:schemeClr>
                </a:solidFill>
                <a:cs typeface="+mn-ea"/>
                <a:sym typeface="+mn-lt"/>
              </a:rPr>
              <a:t>ADD RELATED TITLE WORDS</a:t>
            </a:r>
            <a:endParaRPr lang="zh-CN" altLang="en-US" sz="1200" dirty="0">
              <a:solidFill>
                <a:schemeClr val="tx1">
                  <a:lumMod val="50000"/>
                  <a:lumOff val="50000"/>
                </a:schemeClr>
              </a:solidFill>
              <a:cs typeface="+mn-ea"/>
              <a:sym typeface="+mn-lt"/>
            </a:endParaRPr>
          </a:p>
        </p:txBody>
      </p:sp>
      <p:grpSp>
        <p:nvGrpSpPr>
          <p:cNvPr id="9" name="组合 18">
            <a:extLst>
              <a:ext uri="{FF2B5EF4-FFF2-40B4-BE49-F238E27FC236}">
                <a16:creationId xmlns:a16="http://schemas.microsoft.com/office/drawing/2014/main" xmlns="" id="{F2026541-2261-4EAD-9947-26E396D60E66}"/>
              </a:ext>
            </a:extLst>
          </p:cNvPr>
          <p:cNvGrpSpPr/>
          <p:nvPr userDrawn="1"/>
        </p:nvGrpSpPr>
        <p:grpSpPr>
          <a:xfrm>
            <a:off x="825" y="368749"/>
            <a:ext cx="803897" cy="449255"/>
            <a:chOff x="0" y="252065"/>
            <a:chExt cx="641111" cy="392113"/>
          </a:xfrm>
        </p:grpSpPr>
        <p:sp>
          <p:nvSpPr>
            <p:cNvPr id="10" name="矩形 59">
              <a:extLst>
                <a:ext uri="{FF2B5EF4-FFF2-40B4-BE49-F238E27FC236}">
                  <a16:creationId xmlns:a16="http://schemas.microsoft.com/office/drawing/2014/main" xmlns="" id="{E7580A7B-E699-489D-A3F1-07F6AD33B0B6}"/>
                </a:ext>
              </a:extLst>
            </p:cNvPr>
            <p:cNvSpPr>
              <a:spLocks noChangeArrowheads="1"/>
            </p:cNvSpPr>
            <p:nvPr/>
          </p:nvSpPr>
          <p:spPr bwMode="auto">
            <a:xfrm>
              <a:off x="0" y="252065"/>
              <a:ext cx="227013"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1" name="矩形 60">
              <a:extLst>
                <a:ext uri="{FF2B5EF4-FFF2-40B4-BE49-F238E27FC236}">
                  <a16:creationId xmlns:a16="http://schemas.microsoft.com/office/drawing/2014/main" xmlns="" id="{81073865-4C1E-4D65-B16A-0F7740B1FAED}"/>
                </a:ext>
              </a:extLst>
            </p:cNvPr>
            <p:cNvSpPr>
              <a:spLocks noChangeArrowheads="1"/>
            </p:cNvSpPr>
            <p:nvPr/>
          </p:nvSpPr>
          <p:spPr bwMode="auto">
            <a:xfrm>
              <a:off x="227013" y="252065"/>
              <a:ext cx="114300" cy="392112"/>
            </a:xfrm>
            <a:prstGeom prst="rect">
              <a:avLst/>
            </a:prstGeom>
            <a:solidFill>
              <a:schemeClr val="accent1">
                <a:lumMod val="60000"/>
                <a:lumOff val="40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1218904">
                <a:lnSpc>
                  <a:spcPct val="100000"/>
                </a:lnSpc>
                <a:spcBef>
                  <a:spcPct val="0"/>
                </a:spcBef>
                <a:buNone/>
                <a:defRPr/>
              </a:pPr>
              <a:endParaRPr lang="zh-CN" altLang="en-US" sz="1733" dirty="0">
                <a:solidFill>
                  <a:srgbClr val="FFFFFF"/>
                </a:solidFill>
              </a:endParaRPr>
            </a:p>
          </p:txBody>
        </p:sp>
        <p:sp>
          <p:nvSpPr>
            <p:cNvPr id="12" name="五边形 21">
              <a:extLst>
                <a:ext uri="{FF2B5EF4-FFF2-40B4-BE49-F238E27FC236}">
                  <a16:creationId xmlns:a16="http://schemas.microsoft.com/office/drawing/2014/main" xmlns="" id="{E1B6D713-C4E4-4A5C-AAE1-7C54888C7DFD}"/>
                </a:ext>
              </a:extLst>
            </p:cNvPr>
            <p:cNvSpPr/>
            <p:nvPr/>
          </p:nvSpPr>
          <p:spPr>
            <a:xfrm>
              <a:off x="338378" y="254692"/>
              <a:ext cx="302733" cy="3894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Tree>
    <p:extLst>
      <p:ext uri="{BB962C8B-B14F-4D97-AF65-F5344CB8AC3E}">
        <p14:creationId xmlns:p14="http://schemas.microsoft.com/office/powerpoint/2010/main" val="35125613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4F6DE78A-D299-4572-A337-64E5B820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8AAA0C12-7879-4545-973B-5B0661020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35A1650-E7F3-4A72-AC95-CAEC262ABB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CB084-51A8-4949-8ADD-2ED30B1DC960}" type="datetimeFigureOut">
              <a:rPr lang="zh-CN" altLang="en-US" smtClean="0"/>
              <a:t>2018/12/26</a:t>
            </a:fld>
            <a:endParaRPr lang="zh-CN" altLang="en-US"/>
          </a:p>
        </p:txBody>
      </p:sp>
      <p:sp>
        <p:nvSpPr>
          <p:cNvPr id="5" name="页脚占位符 4">
            <a:extLst>
              <a:ext uri="{FF2B5EF4-FFF2-40B4-BE49-F238E27FC236}">
                <a16:creationId xmlns:a16="http://schemas.microsoft.com/office/drawing/2014/main" xmlns="" id="{9DEA2D39-F8AC-4DB7-8EDC-6DD5DFFCA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6E5FEEC-3CFD-4760-A626-6E15A06A8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E05E7-D406-411A-8D5A-4F315A1D1045}" type="slidenum">
              <a:rPr lang="zh-CN" altLang="en-US" smtClean="0"/>
              <a:t>‹#›</a:t>
            </a:fld>
            <a:endParaRPr lang="zh-CN" altLang="en-US"/>
          </a:p>
        </p:txBody>
      </p:sp>
    </p:spTree>
    <p:extLst>
      <p:ext uri="{BB962C8B-B14F-4D97-AF65-F5344CB8AC3E}">
        <p14:creationId xmlns:p14="http://schemas.microsoft.com/office/powerpoint/2010/main" val="2678244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9" r:id="rId6"/>
    <p:sldLayoutId id="2147483654" r:id="rId7"/>
    <p:sldLayoutId id="2147483655" r:id="rId8"/>
    <p:sldLayoutId id="2147483665" r:id="rId9"/>
    <p:sldLayoutId id="2147483666" r:id="rId10"/>
    <p:sldLayoutId id="2147483667" r:id="rId11"/>
    <p:sldLayoutId id="2147483668"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notesSlide" Target="../notesSlides/notesSlide1.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20.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33BCB1FF-0A01-4EF4-A218-453189B01433}"/>
              </a:ext>
            </a:extLst>
          </p:cNvPr>
          <p:cNvGrpSpPr/>
          <p:nvPr/>
        </p:nvGrpSpPr>
        <p:grpSpPr>
          <a:xfrm>
            <a:off x="-19811" y="3586734"/>
            <a:ext cx="7913796" cy="3345574"/>
            <a:chOff x="-16275" y="2464532"/>
            <a:chExt cx="6472597" cy="2736304"/>
          </a:xfrm>
        </p:grpSpPr>
        <p:pic>
          <p:nvPicPr>
            <p:cNvPr id="3" name="图片 2">
              <a:extLst>
                <a:ext uri="{FF2B5EF4-FFF2-40B4-BE49-F238E27FC236}">
                  <a16:creationId xmlns:a16="http://schemas.microsoft.com/office/drawing/2014/main" xmlns="" id="{77D2580D-A122-4781-8CF4-100B867C15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5" name="图片 4">
              <a:extLst>
                <a:ext uri="{FF2B5EF4-FFF2-40B4-BE49-F238E27FC236}">
                  <a16:creationId xmlns:a16="http://schemas.microsoft.com/office/drawing/2014/main" xmlns="" id="{85FF6CFF-FB4F-44B7-9612-3FB6BEEDE3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6" name="等腰三角形 5">
              <a:extLst>
                <a:ext uri="{FF2B5EF4-FFF2-40B4-BE49-F238E27FC236}">
                  <a16:creationId xmlns:a16="http://schemas.microsoft.com/office/drawing/2014/main" xmlns="" id="{B402C234-25B4-4135-B19E-C4F30F2E4DC8}"/>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grpSp>
        <p:nvGrpSpPr>
          <p:cNvPr id="14" name="组合 13">
            <a:extLst>
              <a:ext uri="{FF2B5EF4-FFF2-40B4-BE49-F238E27FC236}">
                <a16:creationId xmlns:a16="http://schemas.microsoft.com/office/drawing/2014/main" xmlns="" id="{C441CCF2-53B9-48E8-AAF5-6B8F3D56FE97}"/>
              </a:ext>
            </a:extLst>
          </p:cNvPr>
          <p:cNvGrpSpPr/>
          <p:nvPr/>
        </p:nvGrpSpPr>
        <p:grpSpPr>
          <a:xfrm>
            <a:off x="7824045" y="0"/>
            <a:ext cx="5230580" cy="1762491"/>
            <a:chOff x="5868434" y="0"/>
            <a:chExt cx="3924146" cy="1322276"/>
          </a:xfrm>
        </p:grpSpPr>
        <p:pic>
          <p:nvPicPr>
            <p:cNvPr id="4" name="图片 3">
              <a:extLst>
                <a:ext uri="{FF2B5EF4-FFF2-40B4-BE49-F238E27FC236}">
                  <a16:creationId xmlns:a16="http://schemas.microsoft.com/office/drawing/2014/main" xmlns="" id="{E29D0EA9-27D1-466F-A4A2-1A64C5284F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0000"/>
            <a:stretch/>
          </p:blipFill>
          <p:spPr>
            <a:xfrm flipH="1" flipV="1">
              <a:off x="6264188" y="0"/>
              <a:ext cx="3528392" cy="1322276"/>
            </a:xfrm>
            <a:prstGeom prst="rect">
              <a:avLst/>
            </a:prstGeom>
          </p:spPr>
        </p:pic>
        <p:sp>
          <p:nvSpPr>
            <p:cNvPr id="7" name="等腰三角形 6">
              <a:extLst>
                <a:ext uri="{FF2B5EF4-FFF2-40B4-BE49-F238E27FC236}">
                  <a16:creationId xmlns:a16="http://schemas.microsoft.com/office/drawing/2014/main" xmlns="" id="{8884CC67-D6B0-47E0-A1FC-CCD4BF2ED8FD}"/>
                </a:ext>
              </a:extLst>
            </p:cNvPr>
            <p:cNvSpPr/>
            <p:nvPr/>
          </p:nvSpPr>
          <p:spPr>
            <a:xfrm flipV="1">
              <a:off x="8367183" y="661138"/>
              <a:ext cx="791507" cy="4680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sp>
          <p:nvSpPr>
            <p:cNvPr id="8" name="等腰三角形 7">
              <a:extLst>
                <a:ext uri="{FF2B5EF4-FFF2-40B4-BE49-F238E27FC236}">
                  <a16:creationId xmlns:a16="http://schemas.microsoft.com/office/drawing/2014/main" xmlns="" id="{5BAB9835-5A5B-4620-8F23-1433F13B647B}"/>
                </a:ext>
              </a:extLst>
            </p:cNvPr>
            <p:cNvSpPr/>
            <p:nvPr/>
          </p:nvSpPr>
          <p:spPr>
            <a:xfrm flipV="1">
              <a:off x="5868434" y="0"/>
              <a:ext cx="791507" cy="4680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9" name="TextBox 5">
            <a:extLst>
              <a:ext uri="{FF2B5EF4-FFF2-40B4-BE49-F238E27FC236}">
                <a16:creationId xmlns:a16="http://schemas.microsoft.com/office/drawing/2014/main" xmlns="" id="{24B593F5-0826-4E2E-9C94-7F2BB8E54620}"/>
              </a:ext>
            </a:extLst>
          </p:cNvPr>
          <p:cNvSpPr txBox="1"/>
          <p:nvPr/>
        </p:nvSpPr>
        <p:spPr>
          <a:xfrm>
            <a:off x="2936413" y="2150642"/>
            <a:ext cx="6450956" cy="1100548"/>
          </a:xfrm>
          <a:prstGeom prst="rect">
            <a:avLst/>
          </a:prstGeom>
          <a:noFill/>
        </p:spPr>
        <p:txBody>
          <a:bodyPr wrap="square" lIns="121845" tIns="60923" rIns="121845" bIns="6092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lnSpc>
                <a:spcPct val="150000"/>
              </a:lnSpc>
            </a:pPr>
            <a:r>
              <a:rPr lang="en-US" altLang="zh-CN" sz="4800" dirty="0" smtClean="0">
                <a:solidFill>
                  <a:schemeClr val="accent1"/>
                </a:solidFill>
                <a:latin typeface="微软雅黑" panose="020B0503020204020204" pitchFamily="34" charset="-122"/>
                <a:ea typeface="微软雅黑" panose="020B0503020204020204" pitchFamily="34" charset="-122"/>
                <a:cs typeface="Clear Sans Light" pitchFamily="34" charset="0"/>
              </a:rPr>
              <a:t>React Native</a:t>
            </a:r>
            <a:r>
              <a:rPr lang="zh-CN" altLang="en-US" sz="4800" dirty="0" smtClean="0">
                <a:solidFill>
                  <a:schemeClr val="accent1"/>
                </a:solidFill>
                <a:latin typeface="微软雅黑" panose="020B0503020204020204" pitchFamily="34" charset="-122"/>
                <a:ea typeface="微软雅黑" panose="020B0503020204020204" pitchFamily="34" charset="-122"/>
                <a:cs typeface="Clear Sans Light" pitchFamily="34" charset="0"/>
              </a:rPr>
              <a:t>分享报告</a:t>
            </a:r>
            <a:endParaRPr lang="id-ID" altLang="zh-CN" sz="4800" dirty="0">
              <a:solidFill>
                <a:schemeClr val="accent1"/>
              </a:solidFill>
              <a:latin typeface="微软雅黑" panose="020B0503020204020204" pitchFamily="34" charset="-122"/>
              <a:ea typeface="微软雅黑" panose="020B0503020204020204" pitchFamily="34" charset="-122"/>
              <a:cs typeface="Clear Sans Light" pitchFamily="34" charset="0"/>
            </a:endParaRPr>
          </a:p>
        </p:txBody>
      </p:sp>
      <p:sp>
        <p:nvSpPr>
          <p:cNvPr id="10" name="矩形 9">
            <a:extLst>
              <a:ext uri="{FF2B5EF4-FFF2-40B4-BE49-F238E27FC236}">
                <a16:creationId xmlns:a16="http://schemas.microsoft.com/office/drawing/2014/main" xmlns="" id="{62E0A091-0815-4AB6-ABD7-303D68BFA8D3}"/>
              </a:ext>
            </a:extLst>
          </p:cNvPr>
          <p:cNvSpPr/>
          <p:nvPr/>
        </p:nvSpPr>
        <p:spPr>
          <a:xfrm>
            <a:off x="5401749" y="3586734"/>
            <a:ext cx="3721558" cy="276999"/>
          </a:xfrm>
          <a:prstGeom prst="rect">
            <a:avLst/>
          </a:prstGeom>
          <a:solidFill>
            <a:schemeClr val="accent3"/>
          </a:solidFill>
          <a:ln>
            <a:noFill/>
          </a:ln>
        </p:spPr>
        <p:txBody>
          <a:bodyPr wrap="square">
            <a:spAutoFit/>
          </a:bodyPr>
          <a:lstStyle/>
          <a:p>
            <a:pPr algn="dist"/>
            <a:r>
              <a:rPr lang="zh-CN" altLang="en-US" sz="1200" dirty="0" smtClean="0">
                <a:solidFill>
                  <a:schemeClr val="bg1"/>
                </a:solidFill>
              </a:rPr>
              <a:t>汇报人：</a:t>
            </a:r>
            <a:r>
              <a:rPr lang="zh-CN" altLang="en-US" sz="1200" dirty="0">
                <a:solidFill>
                  <a:schemeClr val="bg1"/>
                </a:solidFill>
              </a:rPr>
              <a:t>封雷</a:t>
            </a:r>
            <a:r>
              <a:rPr lang="en-US" altLang="zh-CN" sz="1200" dirty="0" smtClean="0">
                <a:solidFill>
                  <a:schemeClr val="bg1"/>
                </a:solidFill>
              </a:rPr>
              <a:t>           </a:t>
            </a:r>
            <a:r>
              <a:rPr lang="zh-CN" altLang="en-US" sz="1200" dirty="0" smtClean="0">
                <a:solidFill>
                  <a:schemeClr val="bg1"/>
                </a:solidFill>
              </a:rPr>
              <a:t>时间：</a:t>
            </a:r>
            <a:r>
              <a:rPr lang="en-US" altLang="zh-CN" sz="1200" dirty="0" smtClean="0">
                <a:solidFill>
                  <a:schemeClr val="bg1"/>
                </a:solidFill>
              </a:rPr>
              <a:t>2018</a:t>
            </a:r>
            <a:r>
              <a:rPr lang="zh-CN" altLang="en-US" sz="1200" dirty="0" smtClean="0">
                <a:solidFill>
                  <a:schemeClr val="bg1"/>
                </a:solidFill>
              </a:rPr>
              <a:t>年</a:t>
            </a:r>
            <a:r>
              <a:rPr lang="en-US" altLang="zh-CN" sz="1200" dirty="0" smtClean="0">
                <a:solidFill>
                  <a:schemeClr val="bg1"/>
                </a:solidFill>
              </a:rPr>
              <a:t>12</a:t>
            </a:r>
            <a:r>
              <a:rPr lang="zh-CN" altLang="en-US" sz="1200" dirty="0" smtClean="0">
                <a:solidFill>
                  <a:schemeClr val="bg1"/>
                </a:solidFill>
              </a:rPr>
              <a:t>月</a:t>
            </a:r>
            <a:r>
              <a:rPr lang="en-US" altLang="zh-CN" sz="1200" dirty="0" smtClean="0">
                <a:solidFill>
                  <a:schemeClr val="bg1"/>
                </a:solidFill>
              </a:rPr>
              <a:t>26</a:t>
            </a:r>
            <a:r>
              <a:rPr lang="zh-CN" altLang="en-US" sz="1200" dirty="0" smtClean="0">
                <a:solidFill>
                  <a:schemeClr val="bg1"/>
                </a:solidFill>
              </a:rPr>
              <a:t>日</a:t>
            </a:r>
            <a:endParaRPr lang="en-US" altLang="zh-CN" sz="1200" dirty="0">
              <a:solidFill>
                <a:schemeClr val="bg1"/>
              </a:solidFill>
            </a:endParaRPr>
          </a:p>
        </p:txBody>
      </p:sp>
    </p:spTree>
    <p:extLst>
      <p:ext uri="{BB962C8B-B14F-4D97-AF65-F5344CB8AC3E}">
        <p14:creationId xmlns:p14="http://schemas.microsoft.com/office/powerpoint/2010/main" val="166198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环</a:t>
            </a:r>
            <a:r>
              <a:rPr lang="zh-CN" altLang="en-US" sz="2400" b="1" dirty="0" smtClean="0">
                <a:solidFill>
                  <a:prstClr val="black"/>
                </a:solidFill>
                <a:latin typeface="微软雅黑" pitchFamily="34" charset="-122"/>
                <a:ea typeface="微软雅黑" pitchFamily="34" charset="-122"/>
              </a:rPr>
              <a:t>境配置</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803862" y="966159"/>
            <a:ext cx="9833172" cy="5909310"/>
          </a:xfrm>
          <a:prstGeom prst="rect">
            <a:avLst/>
          </a:prstGeom>
          <a:noFill/>
        </p:spPr>
        <p:txBody>
          <a:bodyPr wrap="square" rtlCol="0">
            <a:spAutoFit/>
          </a:bodyPr>
          <a:lstStyle/>
          <a:p>
            <a:r>
              <a:rPr lang="en-US" altLang="zh-TW" b="1" dirty="0"/>
              <a:t>4.Yarn</a:t>
            </a:r>
            <a:r>
              <a:rPr lang="zh-CN" altLang="zh-TW" b="1" dirty="0"/>
              <a:t>、</a:t>
            </a:r>
            <a:r>
              <a:rPr lang="en-US" altLang="zh-TW" b="1" dirty="0"/>
              <a:t>React Native</a:t>
            </a:r>
            <a:r>
              <a:rPr lang="zh-CN" altLang="zh-TW" b="1" dirty="0"/>
              <a:t>的命令行工具（</a:t>
            </a:r>
            <a:r>
              <a:rPr lang="en-US" altLang="zh-TW" b="1" dirty="0"/>
              <a:t>react-native-cli</a:t>
            </a:r>
            <a:r>
              <a:rPr lang="zh-CN" altLang="zh-TW" b="1" dirty="0"/>
              <a:t>）</a:t>
            </a:r>
            <a:endParaRPr lang="zh-TW" altLang="zh-TW" b="1" dirty="0"/>
          </a:p>
          <a:p>
            <a:r>
              <a:rPr lang="en-US" altLang="zh-TW" dirty="0" err="1"/>
              <a:t>npm</a:t>
            </a:r>
            <a:r>
              <a:rPr lang="en-US" altLang="zh-TW" dirty="0"/>
              <a:t> install -g yarn react-native-cli</a:t>
            </a:r>
            <a:endParaRPr lang="zh-TW" altLang="zh-TW" dirty="0"/>
          </a:p>
          <a:p>
            <a:r>
              <a:rPr lang="en-US" altLang="zh-TW" dirty="0"/>
              <a:t> </a:t>
            </a:r>
            <a:endParaRPr lang="zh-TW" altLang="zh-TW" dirty="0"/>
          </a:p>
          <a:p>
            <a:r>
              <a:rPr lang="zh-CN" altLang="zh-TW" dirty="0"/>
              <a:t>设置</a:t>
            </a:r>
            <a:r>
              <a:rPr lang="en-US" altLang="zh-TW" dirty="0"/>
              <a:t>yarn</a:t>
            </a:r>
            <a:r>
              <a:rPr lang="zh-CN" altLang="zh-TW" dirty="0"/>
              <a:t>镜像</a:t>
            </a:r>
            <a:endParaRPr lang="zh-TW" altLang="zh-TW" dirty="0"/>
          </a:p>
          <a:p>
            <a:r>
              <a:rPr lang="en-US" altLang="zh-TW" dirty="0"/>
              <a:t>yarn </a:t>
            </a:r>
            <a:r>
              <a:rPr lang="en-US" altLang="zh-TW" dirty="0" err="1"/>
              <a:t>config</a:t>
            </a:r>
            <a:r>
              <a:rPr lang="en-US" altLang="zh-TW" dirty="0"/>
              <a:t> set registry https://registry.npm.taobao.org --global</a:t>
            </a:r>
            <a:endParaRPr lang="zh-TW" altLang="zh-TW" dirty="0"/>
          </a:p>
          <a:p>
            <a:r>
              <a:rPr lang="en-US" altLang="zh-TW" dirty="0"/>
              <a:t>yarn </a:t>
            </a:r>
            <a:r>
              <a:rPr lang="en-US" altLang="zh-TW" dirty="0" err="1"/>
              <a:t>config</a:t>
            </a:r>
            <a:r>
              <a:rPr lang="en-US" altLang="zh-TW" dirty="0"/>
              <a:t> set </a:t>
            </a:r>
            <a:r>
              <a:rPr lang="en-US" altLang="zh-TW" dirty="0" err="1"/>
              <a:t>disturl</a:t>
            </a:r>
            <a:r>
              <a:rPr lang="en-US" altLang="zh-TW" dirty="0"/>
              <a:t> https://npm.taobao.org/dist --global</a:t>
            </a:r>
            <a:endParaRPr lang="zh-TW" altLang="zh-TW" dirty="0"/>
          </a:p>
          <a:p>
            <a:r>
              <a:rPr lang="en-US" altLang="zh-TW" dirty="0"/>
              <a:t> </a:t>
            </a:r>
            <a:endParaRPr lang="zh-TW" altLang="zh-TW" dirty="0"/>
          </a:p>
          <a:p>
            <a:r>
              <a:rPr lang="en-US" altLang="zh-TW" b="1" dirty="0"/>
              <a:t>yarn</a:t>
            </a:r>
            <a:r>
              <a:rPr lang="zh-CN" altLang="zh-TW" b="1" dirty="0"/>
              <a:t>可以代替</a:t>
            </a:r>
            <a:r>
              <a:rPr lang="en-US" altLang="zh-TW" b="1" dirty="0" err="1"/>
              <a:t>npm</a:t>
            </a:r>
            <a:endParaRPr lang="zh-TW" altLang="zh-TW" b="1" dirty="0"/>
          </a:p>
          <a:p>
            <a:r>
              <a:rPr lang="en-US" altLang="zh-TW" dirty="0"/>
              <a:t> </a:t>
            </a:r>
            <a:endParaRPr lang="zh-TW" altLang="zh-TW" dirty="0"/>
          </a:p>
          <a:p>
            <a:r>
              <a:rPr lang="en-US" altLang="zh-TW" b="1" dirty="0"/>
              <a:t>5.</a:t>
            </a:r>
            <a:r>
              <a:rPr lang="zh-CN" altLang="zh-TW" b="1" dirty="0"/>
              <a:t>安装</a:t>
            </a:r>
            <a:r>
              <a:rPr lang="en-US" altLang="zh-TW" b="1" dirty="0"/>
              <a:t>AS</a:t>
            </a:r>
            <a:endParaRPr lang="zh-TW" altLang="zh-TW" b="1" dirty="0"/>
          </a:p>
          <a:p>
            <a:r>
              <a:rPr lang="en-US" altLang="zh-TW" dirty="0"/>
              <a:t>SDK Platforms: Android 8.1 (Oreo)</a:t>
            </a:r>
            <a:endParaRPr lang="zh-TW" altLang="zh-TW" dirty="0"/>
          </a:p>
          <a:p>
            <a:r>
              <a:rPr lang="en-US" altLang="zh-TW" dirty="0"/>
              <a:t> </a:t>
            </a:r>
            <a:endParaRPr lang="zh-TW" altLang="zh-TW" dirty="0"/>
          </a:p>
          <a:p>
            <a:r>
              <a:rPr lang="en-US" altLang="zh-TW" b="1" dirty="0"/>
              <a:t>Android SDK Platform 27</a:t>
            </a:r>
            <a:endParaRPr lang="zh-TW" altLang="zh-TW" b="1" dirty="0"/>
          </a:p>
          <a:p>
            <a:r>
              <a:rPr lang="en-US" altLang="zh-TW" b="1" dirty="0"/>
              <a:t>Intel x86 Atom_64 System Image</a:t>
            </a:r>
            <a:endParaRPr lang="zh-TW" altLang="zh-TW" b="1" dirty="0"/>
          </a:p>
          <a:p>
            <a:r>
              <a:rPr lang="en-US" altLang="zh-TW" dirty="0"/>
              <a:t> </a:t>
            </a:r>
            <a:endParaRPr lang="zh-TW" altLang="zh-TW" dirty="0"/>
          </a:p>
          <a:p>
            <a:r>
              <a:rPr lang="en-US" altLang="zh-TW" dirty="0"/>
              <a:t>SDK Tools:</a:t>
            </a:r>
            <a:endParaRPr lang="zh-TW" altLang="zh-TW" dirty="0"/>
          </a:p>
          <a:p>
            <a:r>
              <a:rPr lang="en-US" altLang="zh-TW" dirty="0"/>
              <a:t>Android SDK Build-Tools </a:t>
            </a:r>
            <a:r>
              <a:rPr lang="en-US" altLang="zh-TW" b="1" dirty="0"/>
              <a:t>27.0.3</a:t>
            </a:r>
            <a:r>
              <a:rPr lang="zh-CN" altLang="zh-TW" dirty="0"/>
              <a:t>（必须是这个版本）</a:t>
            </a:r>
            <a:endParaRPr lang="zh-TW" altLang="zh-TW" dirty="0"/>
          </a:p>
          <a:p>
            <a:r>
              <a:rPr lang="en-US" altLang="zh-TW" dirty="0"/>
              <a:t> </a:t>
            </a:r>
            <a:endParaRPr lang="zh-TW" altLang="zh-TW" dirty="0"/>
          </a:p>
          <a:p>
            <a:r>
              <a:rPr lang="en-US" altLang="zh-TW" b="1" dirty="0"/>
              <a:t>6.ANDROID_HOME</a:t>
            </a:r>
            <a:r>
              <a:rPr lang="zh-CN" altLang="zh-TW" b="1" dirty="0"/>
              <a:t>环境变量</a:t>
            </a:r>
            <a:endParaRPr lang="zh-TW" altLang="zh-TW" b="1" dirty="0"/>
          </a:p>
          <a:p>
            <a:r>
              <a:rPr lang="zh-CN" altLang="zh-TW" dirty="0"/>
              <a:t>新建</a:t>
            </a:r>
            <a:r>
              <a:rPr lang="en-US" altLang="zh-TW" dirty="0"/>
              <a:t> ANDROID_HOME </a:t>
            </a:r>
            <a:r>
              <a:rPr lang="zh-CN" altLang="zh-TW" dirty="0"/>
              <a:t>环境变量指向了</a:t>
            </a:r>
            <a:r>
              <a:rPr lang="en-US" altLang="zh-TW" dirty="0"/>
              <a:t>Android SDK</a:t>
            </a:r>
            <a:r>
              <a:rPr lang="zh-CN" altLang="zh-TW" dirty="0"/>
              <a:t>的路径。</a:t>
            </a:r>
            <a:endParaRPr lang="zh-TW" altLang="zh-TW" dirty="0"/>
          </a:p>
          <a:p>
            <a:endParaRPr lang="zh-TW" altLang="en-US" dirty="0">
              <a:solidFill>
                <a:prstClr val="black"/>
              </a:solidFill>
            </a:endParaRPr>
          </a:p>
        </p:txBody>
      </p:sp>
    </p:spTree>
    <p:extLst>
      <p:ext uri="{BB962C8B-B14F-4D97-AF65-F5344CB8AC3E}">
        <p14:creationId xmlns:p14="http://schemas.microsoft.com/office/powerpoint/2010/main" val="2988943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测试</a:t>
            </a:r>
            <a:r>
              <a:rPr lang="zh-CN" altLang="en-US" sz="2400" b="1" dirty="0" smtClean="0">
                <a:solidFill>
                  <a:prstClr val="black"/>
                </a:solidFill>
                <a:latin typeface="微软雅黑" pitchFamily="34" charset="-122"/>
                <a:ea typeface="微软雅黑" pitchFamily="34" charset="-122"/>
              </a:rPr>
              <a:t>配置</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803862" y="966159"/>
            <a:ext cx="9703775" cy="646331"/>
          </a:xfrm>
          <a:prstGeom prst="rect">
            <a:avLst/>
          </a:prstGeom>
          <a:noFill/>
        </p:spPr>
        <p:txBody>
          <a:bodyPr wrap="square" rtlCol="0">
            <a:spAutoFit/>
          </a:bodyPr>
          <a:lstStyle/>
          <a:p>
            <a:r>
              <a:rPr lang="en-US" altLang="zh-TW" dirty="0"/>
              <a:t>1.react-native </a:t>
            </a:r>
            <a:r>
              <a:rPr lang="en-US" altLang="zh-TW" dirty="0" err="1"/>
              <a:t>init</a:t>
            </a:r>
            <a:r>
              <a:rPr lang="en-US" altLang="zh-TW" dirty="0"/>
              <a:t> </a:t>
            </a:r>
            <a:r>
              <a:rPr lang="en-US" altLang="zh-TW" dirty="0" err="1" smtClean="0"/>
              <a:t>AwesomeProject</a:t>
            </a:r>
            <a:endParaRPr lang="en-US" altLang="zh-TW" dirty="0" smtClean="0"/>
          </a:p>
          <a:p>
            <a:endParaRPr lang="zh-TW" altLang="en-US" dirty="0">
              <a:solidFill>
                <a:prstClr val="black"/>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521" y="2478565"/>
            <a:ext cx="5273675"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2079908" y="2068916"/>
            <a:ext cx="1431044" cy="338554"/>
          </a:xfrm>
          <a:prstGeom prst="rect">
            <a:avLst/>
          </a:prstGeom>
          <a:noFill/>
        </p:spPr>
        <p:txBody>
          <a:bodyPr wrap="square" rtlCol="0">
            <a:spAutoFit/>
          </a:bodyPr>
          <a:lstStyle/>
          <a:p>
            <a:r>
              <a:rPr lang="zh-CN" altLang="en-US" sz="1600" dirty="0" smtClean="0"/>
              <a:t>工程目录</a:t>
            </a:r>
            <a:endParaRPr lang="zh-TW" altLang="en-US" sz="1600" dirty="0"/>
          </a:p>
        </p:txBody>
      </p:sp>
    </p:spTree>
    <p:extLst>
      <p:ext uri="{BB962C8B-B14F-4D97-AF65-F5344CB8AC3E}">
        <p14:creationId xmlns:p14="http://schemas.microsoft.com/office/powerpoint/2010/main" val="2988943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测试</a:t>
            </a:r>
            <a:r>
              <a:rPr lang="zh-CN" altLang="en-US" sz="2400" b="1" dirty="0" smtClean="0">
                <a:solidFill>
                  <a:prstClr val="black"/>
                </a:solidFill>
                <a:latin typeface="微软雅黑" pitchFamily="34" charset="-122"/>
                <a:ea typeface="微软雅黑" pitchFamily="34" charset="-122"/>
              </a:rPr>
              <a:t>配置</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2087443" y="1093519"/>
            <a:ext cx="8376399" cy="1754326"/>
          </a:xfrm>
          <a:prstGeom prst="rect">
            <a:avLst/>
          </a:prstGeom>
          <a:noFill/>
        </p:spPr>
        <p:txBody>
          <a:bodyPr wrap="square" rtlCol="0">
            <a:spAutoFit/>
          </a:bodyPr>
          <a:lstStyle/>
          <a:p>
            <a:endParaRPr lang="zh-TW" altLang="zh-TW" dirty="0"/>
          </a:p>
          <a:p>
            <a:r>
              <a:rPr lang="en-US" altLang="zh-TW" dirty="0"/>
              <a:t>2.cd </a:t>
            </a:r>
            <a:r>
              <a:rPr lang="en-US" altLang="zh-TW" dirty="0" err="1"/>
              <a:t>AwesomeProject</a:t>
            </a:r>
            <a:endParaRPr lang="en-US" altLang="zh-TW" dirty="0"/>
          </a:p>
          <a:p>
            <a:endParaRPr lang="zh-TW" altLang="zh-TW" dirty="0"/>
          </a:p>
          <a:p>
            <a:r>
              <a:rPr lang="en-US" altLang="zh-TW" dirty="0"/>
              <a:t>3.</a:t>
            </a:r>
            <a:r>
              <a:rPr lang="zh-CN" altLang="zh-TW" dirty="0"/>
              <a:t>设置端口</a:t>
            </a:r>
            <a:r>
              <a:rPr lang="en-US" altLang="zh-TW" dirty="0"/>
              <a:t>react-native start --port 8080 --reset-cache</a:t>
            </a:r>
            <a:endParaRPr lang="zh-TW" altLang="zh-TW" dirty="0"/>
          </a:p>
          <a:p>
            <a:r>
              <a:rPr lang="zh-CN" altLang="zh-TW" dirty="0"/>
              <a:t>由于</a:t>
            </a:r>
            <a:r>
              <a:rPr lang="en-US" altLang="zh-TW" dirty="0"/>
              <a:t>react-native</a:t>
            </a:r>
            <a:r>
              <a:rPr lang="zh-CN" altLang="zh-TW" dirty="0"/>
              <a:t>默认使用</a:t>
            </a:r>
            <a:r>
              <a:rPr lang="en-US" altLang="zh-TW" dirty="0"/>
              <a:t>8081</a:t>
            </a:r>
            <a:r>
              <a:rPr lang="zh-CN" altLang="zh-TW" dirty="0"/>
              <a:t>端口 被占用</a:t>
            </a:r>
            <a:endParaRPr lang="en-US" altLang="zh-CN" dirty="0"/>
          </a:p>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227" y="2847845"/>
            <a:ext cx="6461188" cy="301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07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191108" y="655607"/>
            <a:ext cx="9532189" cy="4524315"/>
          </a:xfrm>
          <a:prstGeom prst="rect">
            <a:avLst/>
          </a:prstGeom>
          <a:noFill/>
        </p:spPr>
        <p:txBody>
          <a:bodyPr wrap="square" rtlCol="0">
            <a:spAutoFit/>
          </a:bodyPr>
          <a:lstStyle/>
          <a:p>
            <a:endParaRPr lang="zh-TW" altLang="zh-TW" dirty="0"/>
          </a:p>
          <a:p>
            <a:r>
              <a:rPr lang="en-US" altLang="zh-TW" dirty="0"/>
              <a:t>4.</a:t>
            </a:r>
            <a:r>
              <a:rPr lang="zh-CN" altLang="zh-TW" dirty="0"/>
              <a:t>生成</a:t>
            </a:r>
            <a:r>
              <a:rPr lang="en-US" altLang="zh-TW" dirty="0"/>
              <a:t>bundle</a:t>
            </a:r>
            <a:r>
              <a:rPr lang="zh-CN" altLang="zh-TW" dirty="0"/>
              <a:t>文件</a:t>
            </a:r>
            <a:endParaRPr lang="zh-TW" altLang="zh-TW" dirty="0"/>
          </a:p>
          <a:p>
            <a:r>
              <a:rPr lang="zh-CN" altLang="zh-TW" dirty="0"/>
              <a:t>（</a:t>
            </a:r>
            <a:r>
              <a:rPr lang="en-US" altLang="zh-TW" dirty="0"/>
              <a:t>1</a:t>
            </a:r>
            <a:r>
              <a:rPr lang="zh-CN" altLang="zh-TW" dirty="0"/>
              <a:t>）在</a:t>
            </a:r>
            <a:r>
              <a:rPr lang="en-US" altLang="zh-TW" dirty="0"/>
              <a:t>Android/app/</a:t>
            </a:r>
            <a:r>
              <a:rPr lang="en-US" altLang="zh-TW" dirty="0" err="1"/>
              <a:t>src</a:t>
            </a:r>
            <a:r>
              <a:rPr lang="en-US" altLang="zh-TW" dirty="0"/>
              <a:t>/main </a:t>
            </a:r>
            <a:r>
              <a:rPr lang="zh-CN" altLang="zh-TW" dirty="0"/>
              <a:t>建立文件夹</a:t>
            </a:r>
            <a:r>
              <a:rPr lang="en-US" altLang="zh-TW" dirty="0"/>
              <a:t>assets</a:t>
            </a:r>
            <a:endParaRPr lang="zh-TW" altLang="zh-TW" dirty="0"/>
          </a:p>
          <a:p>
            <a:r>
              <a:rPr lang="zh-CN" altLang="zh-TW" dirty="0"/>
              <a:t>（</a:t>
            </a:r>
            <a:r>
              <a:rPr lang="en-US" altLang="zh-TW" dirty="0"/>
              <a:t>2</a:t>
            </a:r>
            <a:r>
              <a:rPr lang="zh-CN" altLang="zh-TW" dirty="0"/>
              <a:t>）生成</a:t>
            </a:r>
            <a:r>
              <a:rPr lang="en-US" altLang="zh-TW" dirty="0" err="1"/>
              <a:t>index.android.bundle</a:t>
            </a:r>
            <a:r>
              <a:rPr lang="zh-CN" altLang="zh-TW" dirty="0"/>
              <a:t>文件</a:t>
            </a:r>
            <a:endParaRPr lang="en-US" altLang="zh-CN" dirty="0"/>
          </a:p>
          <a:p>
            <a:r>
              <a:rPr lang="en-US" altLang="zh-TW" dirty="0"/>
              <a:t> </a:t>
            </a:r>
            <a:r>
              <a:rPr lang="en-US" altLang="zh-TW" dirty="0" smtClean="0"/>
              <a:t> react-native </a:t>
            </a:r>
            <a:r>
              <a:rPr lang="en-US" altLang="zh-TW" dirty="0"/>
              <a:t>bundle </a:t>
            </a:r>
            <a:r>
              <a:rPr lang="en-US" altLang="zh-TW" b="1" dirty="0"/>
              <a:t>--platform </a:t>
            </a:r>
            <a:r>
              <a:rPr lang="en-US" altLang="zh-TW" dirty="0"/>
              <a:t>android </a:t>
            </a:r>
            <a:r>
              <a:rPr lang="en-US" altLang="zh-TW" b="1" dirty="0"/>
              <a:t>--</a:t>
            </a:r>
            <a:r>
              <a:rPr lang="en-US" altLang="zh-TW" b="1" dirty="0" err="1"/>
              <a:t>dev</a:t>
            </a:r>
            <a:r>
              <a:rPr lang="en-US" altLang="zh-TW" dirty="0"/>
              <a:t> false </a:t>
            </a:r>
            <a:r>
              <a:rPr lang="en-US" altLang="zh-TW" b="1" dirty="0"/>
              <a:t>--entry-file </a:t>
            </a:r>
            <a:r>
              <a:rPr lang="en-US" altLang="zh-TW" dirty="0"/>
              <a:t>index.js </a:t>
            </a:r>
            <a:r>
              <a:rPr lang="en-US" altLang="zh-TW" b="1" dirty="0"/>
              <a:t>--bundle-output </a:t>
            </a:r>
            <a:r>
              <a:rPr lang="en-US" altLang="zh-TW" dirty="0"/>
              <a:t>android/app/</a:t>
            </a:r>
            <a:r>
              <a:rPr lang="en-US" altLang="zh-TW" dirty="0" err="1"/>
              <a:t>src</a:t>
            </a:r>
            <a:r>
              <a:rPr lang="en-US" altLang="zh-TW" dirty="0"/>
              <a:t>/main/assets/</a:t>
            </a:r>
            <a:r>
              <a:rPr lang="en-US" altLang="zh-TW" dirty="0" err="1"/>
              <a:t>index.android.bundle</a:t>
            </a:r>
            <a:r>
              <a:rPr lang="en-US" altLang="zh-TW" dirty="0"/>
              <a:t> </a:t>
            </a:r>
            <a:r>
              <a:rPr lang="en-US" altLang="zh-TW" b="1" dirty="0"/>
              <a:t>--assets-</a:t>
            </a:r>
            <a:r>
              <a:rPr lang="en-US" altLang="zh-TW" b="1" dirty="0" err="1"/>
              <a:t>dest</a:t>
            </a:r>
            <a:r>
              <a:rPr lang="en-US" altLang="zh-TW" b="1" dirty="0"/>
              <a:t> </a:t>
            </a:r>
            <a:r>
              <a:rPr lang="en-US" altLang="zh-TW" dirty="0" smtClean="0"/>
              <a:t>android/app/</a:t>
            </a:r>
            <a:r>
              <a:rPr lang="en-US" altLang="zh-TW" dirty="0" err="1" smtClean="0"/>
              <a:t>src</a:t>
            </a:r>
            <a:r>
              <a:rPr lang="en-US" altLang="zh-TW" dirty="0" smtClean="0"/>
              <a:t>/main/res</a:t>
            </a:r>
          </a:p>
          <a:p>
            <a:endParaRPr lang="en-US" altLang="zh-TW" dirty="0"/>
          </a:p>
          <a:p>
            <a:r>
              <a:rPr lang="en-US" altLang="zh-TW" dirty="0"/>
              <a:t>--entry-file </a:t>
            </a:r>
            <a:r>
              <a:rPr lang="en-US" altLang="zh-TW" dirty="0" err="1" smtClean="0"/>
              <a:t>ios</a:t>
            </a:r>
            <a:r>
              <a:rPr lang="zh-TW" altLang="en-US" dirty="0"/>
              <a:t>或者</a:t>
            </a:r>
            <a:r>
              <a:rPr lang="en-US" altLang="zh-TW" dirty="0"/>
              <a:t>android</a:t>
            </a:r>
            <a:r>
              <a:rPr lang="zh-TW" altLang="en-US" dirty="0"/>
              <a:t>入口的</a:t>
            </a:r>
            <a:r>
              <a:rPr lang="en-US" altLang="zh-TW" dirty="0" err="1"/>
              <a:t>js</a:t>
            </a:r>
            <a:r>
              <a:rPr lang="zh-TW" altLang="en-US" dirty="0"/>
              <a:t>名</a:t>
            </a:r>
            <a:r>
              <a:rPr lang="zh-TW" altLang="en-US" dirty="0" smtClean="0"/>
              <a:t>称</a:t>
            </a:r>
            <a:endParaRPr lang="en-US" altLang="zh-CN" dirty="0" smtClean="0"/>
          </a:p>
          <a:p>
            <a:r>
              <a:rPr lang="en-US" altLang="zh-TW" dirty="0" smtClean="0"/>
              <a:t>--</a:t>
            </a:r>
            <a:r>
              <a:rPr lang="en-US" altLang="zh-TW" dirty="0"/>
              <a:t>platform </a:t>
            </a:r>
            <a:r>
              <a:rPr lang="zh-TW" altLang="en-US" dirty="0" smtClean="0"/>
              <a:t>平台</a:t>
            </a:r>
            <a:r>
              <a:rPr lang="zh-TW" altLang="en-US" dirty="0"/>
              <a:t>名</a:t>
            </a:r>
            <a:r>
              <a:rPr lang="zh-TW" altLang="en-US" dirty="0" smtClean="0"/>
              <a:t>称</a:t>
            </a:r>
            <a:r>
              <a:rPr lang="en-US" altLang="zh-TW" dirty="0" err="1" smtClean="0"/>
              <a:t>ios</a:t>
            </a:r>
            <a:r>
              <a:rPr lang="zh-TW" altLang="en-US" dirty="0"/>
              <a:t>或者</a:t>
            </a:r>
            <a:r>
              <a:rPr lang="en-US" altLang="zh-TW" dirty="0" smtClean="0"/>
              <a:t>android</a:t>
            </a:r>
            <a:endParaRPr lang="en-US" altLang="zh-TW" dirty="0"/>
          </a:p>
          <a:p>
            <a:r>
              <a:rPr lang="en-US" altLang="zh-TW" dirty="0"/>
              <a:t>--</a:t>
            </a:r>
            <a:r>
              <a:rPr lang="en-US" altLang="zh-TW" dirty="0" err="1"/>
              <a:t>dev</a:t>
            </a:r>
            <a:r>
              <a:rPr lang="en-US" altLang="zh-TW" dirty="0"/>
              <a:t> </a:t>
            </a:r>
            <a:r>
              <a:rPr lang="en-US" altLang="zh-TW" dirty="0" smtClean="0"/>
              <a:t>  </a:t>
            </a:r>
            <a:r>
              <a:rPr lang="zh-TW" altLang="en-US" dirty="0" smtClean="0"/>
              <a:t>设</a:t>
            </a:r>
            <a:r>
              <a:rPr lang="zh-TW" altLang="en-US" dirty="0"/>
              <a:t>置为</a:t>
            </a:r>
            <a:r>
              <a:rPr lang="en-US" altLang="zh-TW" dirty="0"/>
              <a:t>false</a:t>
            </a:r>
            <a:r>
              <a:rPr lang="zh-TW" altLang="en-US" dirty="0"/>
              <a:t>的时候将会对</a:t>
            </a:r>
            <a:r>
              <a:rPr lang="en-US" altLang="zh-TW" dirty="0"/>
              <a:t>JavaScript</a:t>
            </a:r>
            <a:r>
              <a:rPr lang="zh-TW" altLang="en-US" dirty="0"/>
              <a:t>代码进行优化处</a:t>
            </a:r>
            <a:r>
              <a:rPr lang="zh-TW" altLang="en-US" dirty="0" smtClean="0"/>
              <a:t>理</a:t>
            </a:r>
            <a:endParaRPr lang="zh-TW" altLang="en-US" dirty="0"/>
          </a:p>
          <a:p>
            <a:r>
              <a:rPr lang="en-US" altLang="zh-TW" dirty="0"/>
              <a:t>--</a:t>
            </a:r>
            <a:r>
              <a:rPr lang="en-US" altLang="zh-TW" dirty="0" smtClean="0"/>
              <a:t>bundle-output</a:t>
            </a:r>
            <a:r>
              <a:rPr lang="en-US" altLang="zh-TW" dirty="0"/>
              <a:t> </a:t>
            </a:r>
            <a:r>
              <a:rPr lang="en-US" altLang="zh-TW" dirty="0" smtClean="0"/>
              <a:t> </a:t>
            </a:r>
            <a:r>
              <a:rPr lang="zh-TW" altLang="en-US" dirty="0" smtClean="0"/>
              <a:t>生成的</a:t>
            </a:r>
            <a:r>
              <a:rPr lang="en-US" altLang="zh-TW" dirty="0" smtClean="0"/>
              <a:t>bundle</a:t>
            </a:r>
            <a:r>
              <a:rPr lang="zh-TW" altLang="en-US" dirty="0"/>
              <a:t>文件的名</a:t>
            </a:r>
            <a:r>
              <a:rPr lang="zh-TW" altLang="en-US" dirty="0" smtClean="0"/>
              <a:t>称</a:t>
            </a:r>
            <a:endParaRPr lang="en-US" altLang="zh-TW" dirty="0" smtClean="0"/>
          </a:p>
          <a:p>
            <a:r>
              <a:rPr lang="en-US" altLang="zh-TW" dirty="0" smtClean="0"/>
              <a:t>--</a:t>
            </a:r>
            <a:r>
              <a:rPr lang="en-US" altLang="zh-TW" dirty="0"/>
              <a:t>assets-</a:t>
            </a:r>
            <a:r>
              <a:rPr lang="en-US" altLang="zh-TW" dirty="0" err="1"/>
              <a:t>dest</a:t>
            </a:r>
            <a:r>
              <a:rPr lang="en-US" altLang="zh-TW" dirty="0"/>
              <a:t> </a:t>
            </a:r>
            <a:r>
              <a:rPr lang="en-US" altLang="zh-TW" dirty="0" smtClean="0"/>
              <a:t> </a:t>
            </a:r>
            <a:r>
              <a:rPr lang="zh-TW" altLang="en-US" dirty="0" smtClean="0"/>
              <a:t>图</a:t>
            </a:r>
            <a:r>
              <a:rPr lang="zh-TW" altLang="en-US" dirty="0"/>
              <a:t>片以及其他资源存放的目</a:t>
            </a:r>
            <a:r>
              <a:rPr lang="zh-TW" altLang="en-US" dirty="0" smtClean="0"/>
              <a:t>录</a:t>
            </a:r>
            <a:endParaRPr lang="en-US" altLang="zh-TW" dirty="0"/>
          </a:p>
          <a:p>
            <a:endParaRPr lang="zh-TW" altLang="zh-TW" dirty="0"/>
          </a:p>
          <a:p>
            <a:r>
              <a:rPr lang="zh-CN" altLang="en-US" dirty="0" smtClean="0"/>
              <a:t>可以在</a:t>
            </a:r>
            <a:r>
              <a:rPr lang="en-US" altLang="zh-CN" dirty="0" err="1"/>
              <a:t>package.json</a:t>
            </a:r>
            <a:r>
              <a:rPr lang="zh-CN" altLang="en-US" dirty="0"/>
              <a:t>中添加编译</a:t>
            </a:r>
            <a:r>
              <a:rPr lang="zh-CN" altLang="en-US" dirty="0" smtClean="0"/>
              <a:t>命令，简化打包命令</a:t>
            </a:r>
            <a:endParaRPr lang="en-US" altLang="zh-CN" dirty="0" smtClean="0"/>
          </a:p>
          <a:p>
            <a:r>
              <a:rPr lang="en-US" altLang="zh-TW" dirty="0" err="1" smtClean="0"/>
              <a:t>npm</a:t>
            </a:r>
            <a:r>
              <a:rPr lang="en-US" altLang="zh-TW" dirty="0" smtClean="0"/>
              <a:t> </a:t>
            </a:r>
            <a:r>
              <a:rPr lang="en-US" altLang="zh-TW" dirty="0"/>
              <a:t>run </a:t>
            </a:r>
            <a:r>
              <a:rPr lang="en-US" altLang="zh-TW" dirty="0" smtClean="0"/>
              <a:t>bundle-</a:t>
            </a:r>
            <a:r>
              <a:rPr lang="en-US" altLang="zh-TW" dirty="0"/>
              <a:t>a</a:t>
            </a:r>
            <a:r>
              <a:rPr lang="en-US" altLang="zh-CN" dirty="0" smtClean="0"/>
              <a:t>ndroid</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108" y="5573293"/>
            <a:ext cx="70199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测试</a:t>
            </a:r>
            <a:r>
              <a:rPr lang="zh-CN" altLang="en-US" sz="2400" b="1" dirty="0" smtClean="0">
                <a:solidFill>
                  <a:prstClr val="black"/>
                </a:solidFill>
                <a:latin typeface="微软雅黑" pitchFamily="34" charset="-122"/>
                <a:ea typeface="微软雅黑" pitchFamily="34" charset="-122"/>
              </a:rPr>
              <a:t>配置</a:t>
            </a:r>
            <a:endParaRPr lang="zh-TW" altLang="en-US" sz="2400" b="1" dirty="0">
              <a:solidFill>
                <a:prstClr val="black"/>
              </a:solidFill>
              <a:latin typeface="微软雅黑" pitchFamily="34" charset="-122"/>
              <a:ea typeface="微软雅黑" pitchFamily="34" charset="-122"/>
            </a:endParaRPr>
          </a:p>
        </p:txBody>
      </p:sp>
      <p:cxnSp>
        <p:nvCxnSpPr>
          <p:cNvPr id="5"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1367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191109" y="655607"/>
            <a:ext cx="7341079" cy="4247317"/>
          </a:xfrm>
          <a:prstGeom prst="rect">
            <a:avLst/>
          </a:prstGeom>
          <a:noFill/>
        </p:spPr>
        <p:txBody>
          <a:bodyPr wrap="square" rtlCol="0">
            <a:spAutoFit/>
          </a:bodyPr>
          <a:lstStyle/>
          <a:p>
            <a:endParaRPr lang="zh-TW" altLang="zh-TW" dirty="0">
              <a:solidFill>
                <a:prstClr val="black"/>
              </a:solidFill>
            </a:endParaRPr>
          </a:p>
          <a:p>
            <a:r>
              <a:rPr lang="en-US" altLang="zh-TW" dirty="0"/>
              <a:t>5.react-native run-android –port 8080</a:t>
            </a:r>
            <a:endParaRPr lang="zh-TW" altLang="zh-TW" dirty="0"/>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zh-TW" altLang="zh-TW" dirty="0">
              <a:solidFill>
                <a:prstClr val="black"/>
              </a:solidFill>
            </a:endParaRPr>
          </a:p>
          <a:p>
            <a:endParaRPr lang="zh-TW" altLang="en-US"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109" y="1677550"/>
            <a:ext cx="6823496" cy="241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测试</a:t>
            </a:r>
            <a:r>
              <a:rPr lang="zh-CN" altLang="en-US" sz="2400" b="1" dirty="0" smtClean="0">
                <a:solidFill>
                  <a:prstClr val="black"/>
                </a:solidFill>
                <a:latin typeface="微软雅黑" pitchFamily="34" charset="-122"/>
                <a:ea typeface="微软雅黑" pitchFamily="34" charset="-122"/>
              </a:rPr>
              <a:t>配置</a:t>
            </a:r>
            <a:endParaRPr lang="zh-TW" altLang="en-US" sz="2400" b="1" dirty="0">
              <a:solidFill>
                <a:prstClr val="black"/>
              </a:solidFill>
              <a:latin typeface="微软雅黑" pitchFamily="34" charset="-122"/>
              <a:ea typeface="微软雅黑" pitchFamily="34" charset="-122"/>
            </a:endParaRPr>
          </a:p>
        </p:txBody>
      </p:sp>
      <p:cxnSp>
        <p:nvCxnSpPr>
          <p:cNvPr id="5"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974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12576AE-22D0-4C92-B346-09B70DFAB68C}"/>
              </a:ext>
            </a:extLst>
          </p:cNvPr>
          <p:cNvGrpSpPr/>
          <p:nvPr/>
        </p:nvGrpSpPr>
        <p:grpSpPr>
          <a:xfrm flipH="1">
            <a:off x="4368342" y="3253750"/>
            <a:ext cx="7965748" cy="3647280"/>
            <a:chOff x="-16275" y="2464532"/>
            <a:chExt cx="6472597" cy="2736304"/>
          </a:xfrm>
        </p:grpSpPr>
        <p:pic>
          <p:nvPicPr>
            <p:cNvPr id="3" name="图片 2">
              <a:extLst>
                <a:ext uri="{FF2B5EF4-FFF2-40B4-BE49-F238E27FC236}">
                  <a16:creationId xmlns:a16="http://schemas.microsoft.com/office/drawing/2014/main" xmlns="" id="{1879D8C0-FCA8-4EF1-9200-5175FECFBC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4" name="图片 3">
              <a:extLst>
                <a:ext uri="{FF2B5EF4-FFF2-40B4-BE49-F238E27FC236}">
                  <a16:creationId xmlns:a16="http://schemas.microsoft.com/office/drawing/2014/main" xmlns="" id="{F5AA8ED8-F849-41C5-A3DA-6EEFAF26FF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5" name="等腰三角形 4">
              <a:extLst>
                <a:ext uri="{FF2B5EF4-FFF2-40B4-BE49-F238E27FC236}">
                  <a16:creationId xmlns:a16="http://schemas.microsoft.com/office/drawing/2014/main" xmlns="" id="{C0F7ED83-839E-4F68-A972-81B96D6CC1BA}"/>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10" name="Text Placeholder 3">
            <a:extLst>
              <a:ext uri="{FF2B5EF4-FFF2-40B4-BE49-F238E27FC236}">
                <a16:creationId xmlns:a16="http://schemas.microsoft.com/office/drawing/2014/main" xmlns="" id="{09F46A30-17B7-4E15-8D54-59FA5E914290}"/>
              </a:ext>
            </a:extLst>
          </p:cNvPr>
          <p:cNvSpPr txBox="1">
            <a:spLocks/>
          </p:cNvSpPr>
          <p:nvPr/>
        </p:nvSpPr>
        <p:spPr>
          <a:xfrm>
            <a:off x="2206762" y="2562259"/>
            <a:ext cx="1138132" cy="135421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smtClean="0">
                <a:solidFill>
                  <a:schemeClr val="accent1"/>
                </a:solidFill>
                <a:latin typeface="方正姚体" panose="02010601030101010101" pitchFamily="2" charset="-122"/>
                <a:ea typeface="方正姚体" panose="02010601030101010101" pitchFamily="2" charset="-122"/>
                <a:cs typeface="Arial" panose="020B0604020202020204" pitchFamily="34" charset="0"/>
              </a:rPr>
              <a:t>03</a:t>
            </a:r>
            <a:endParaRPr lang="en-US" sz="8800" dirty="0">
              <a:solidFill>
                <a:schemeClr val="accent1"/>
              </a:solidFill>
              <a:latin typeface="方正姚体" panose="02010601030101010101" pitchFamily="2" charset="-122"/>
              <a:ea typeface="方正姚体" panose="02010601030101010101" pitchFamily="2" charset="-122"/>
              <a:cs typeface="Arial" panose="020B0604020202020204" pitchFamily="34" charset="0"/>
            </a:endParaRPr>
          </a:p>
        </p:txBody>
      </p:sp>
      <p:cxnSp>
        <p:nvCxnSpPr>
          <p:cNvPr id="12" name="Straight Connector 13">
            <a:extLst>
              <a:ext uri="{FF2B5EF4-FFF2-40B4-BE49-F238E27FC236}">
                <a16:creationId xmlns:a16="http://schemas.microsoft.com/office/drawing/2014/main" xmlns="" id="{636AF9E6-3605-4777-92E2-21823906F3D5}"/>
              </a:ext>
            </a:extLst>
          </p:cNvPr>
          <p:cNvCxnSpPr/>
          <p:nvPr/>
        </p:nvCxnSpPr>
        <p:spPr>
          <a:xfrm flipH="1">
            <a:off x="1885" y="4110075"/>
            <a:ext cx="5489108"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491159" y="3222115"/>
            <a:ext cx="3254697" cy="523220"/>
          </a:xfrm>
          <a:prstGeom prst="rect">
            <a:avLst/>
          </a:prstGeom>
          <a:noFill/>
        </p:spPr>
        <p:txBody>
          <a:bodyPr wrap="square" rtlCol="0">
            <a:spAutoFit/>
          </a:bodyPr>
          <a:lstStyle/>
          <a:p>
            <a:r>
              <a:rPr lang="zh-CN" altLang="en-US" sz="2800" b="1" dirty="0" smtClean="0">
                <a:solidFill>
                  <a:schemeClr val="tx1">
                    <a:lumMod val="75000"/>
                    <a:lumOff val="25000"/>
                  </a:schemeClr>
                </a:solidFill>
                <a:latin typeface="微软雅黑"/>
                <a:ea typeface="微软雅黑"/>
              </a:rPr>
              <a:t>基础知识</a:t>
            </a:r>
            <a:endParaRPr lang="zh-CN" altLang="en-US" sz="2800" b="1" dirty="0">
              <a:solidFill>
                <a:schemeClr val="tx1">
                  <a:lumMod val="75000"/>
                  <a:lumOff val="25000"/>
                </a:schemeClr>
              </a:solidFill>
              <a:latin typeface="微软雅黑"/>
              <a:ea typeface="微软雅黑"/>
            </a:endParaRPr>
          </a:p>
        </p:txBody>
      </p:sp>
    </p:spTree>
    <p:extLst>
      <p:ext uri="{BB962C8B-B14F-4D97-AF65-F5344CB8AC3E}">
        <p14:creationId xmlns:p14="http://schemas.microsoft.com/office/powerpoint/2010/main" val="169491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461" y="105734"/>
            <a:ext cx="5838555" cy="645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898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2" y="1752868"/>
            <a:ext cx="47910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535501" y="1035168"/>
            <a:ext cx="1570007" cy="372644"/>
          </a:xfrm>
          <a:prstGeom prst="rect">
            <a:avLst/>
          </a:prstGeom>
          <a:noFill/>
        </p:spPr>
        <p:txBody>
          <a:bodyPr wrap="square" rtlCol="0">
            <a:spAutoFit/>
          </a:bodyPr>
          <a:lstStyle/>
          <a:p>
            <a:r>
              <a:rPr lang="zh-CN" altLang="en-US" dirty="0" smtClean="0"/>
              <a:t>初始化阶段</a:t>
            </a:r>
            <a:endParaRPr lang="zh-TW" altLang="en-US" dirty="0"/>
          </a:p>
        </p:txBody>
      </p:sp>
      <p:sp>
        <p:nvSpPr>
          <p:cNvPr id="3" name="文字方塊 2"/>
          <p:cNvSpPr txBox="1"/>
          <p:nvPr/>
        </p:nvSpPr>
        <p:spPr>
          <a:xfrm>
            <a:off x="4692770" y="2456469"/>
            <a:ext cx="6883879" cy="2031325"/>
          </a:xfrm>
          <a:prstGeom prst="rect">
            <a:avLst/>
          </a:prstGeom>
          <a:noFill/>
        </p:spPr>
        <p:txBody>
          <a:bodyPr wrap="square" rtlCol="0">
            <a:spAutoFit/>
          </a:bodyPr>
          <a:lstStyle/>
          <a:p>
            <a:r>
              <a:rPr lang="en-US" altLang="zh-CN" dirty="0" smtClean="0"/>
              <a:t>constructor</a:t>
            </a:r>
            <a:r>
              <a:rPr lang="zh-CN" altLang="en-US" dirty="0"/>
              <a:t>（构造函数）</a:t>
            </a:r>
          </a:p>
          <a:p>
            <a:r>
              <a:rPr lang="zh-CN" altLang="en-US" dirty="0"/>
              <a:t>①第一个语句必须是</a:t>
            </a:r>
            <a:r>
              <a:rPr lang="en-US" altLang="zh-CN" dirty="0"/>
              <a:t>super(props)</a:t>
            </a:r>
            <a:r>
              <a:rPr lang="zh-CN" altLang="en-US" dirty="0"/>
              <a:t>。</a:t>
            </a:r>
          </a:p>
          <a:p>
            <a:r>
              <a:rPr lang="zh-CN" altLang="en-US" dirty="0"/>
              <a:t>②</a:t>
            </a:r>
            <a:r>
              <a:rPr lang="en-US" altLang="zh-CN" dirty="0" err="1"/>
              <a:t>contructor</a:t>
            </a:r>
            <a:r>
              <a:rPr lang="zh-CN" altLang="en-US" dirty="0"/>
              <a:t>将在任意一个</a:t>
            </a:r>
            <a:r>
              <a:rPr lang="en-US" altLang="zh-CN" dirty="0"/>
              <a:t>RN</a:t>
            </a:r>
            <a:r>
              <a:rPr lang="zh-CN" altLang="en-US" dirty="0"/>
              <a:t>组件被加载之前优先调用，并且只会调用一次。</a:t>
            </a:r>
          </a:p>
          <a:p>
            <a:r>
              <a:rPr lang="zh-CN" altLang="en-US" dirty="0"/>
              <a:t>③该函数最大的作用是定义该组件当中需要使用的状态机变量</a:t>
            </a:r>
            <a:r>
              <a:rPr lang="en-US" altLang="zh-CN" dirty="0"/>
              <a:t>State</a:t>
            </a:r>
            <a:r>
              <a:rPr lang="zh-CN" altLang="en-US" dirty="0"/>
              <a:t>。</a:t>
            </a:r>
          </a:p>
          <a:p>
            <a:endParaRPr lang="zh-CN" altLang="en-US" dirty="0"/>
          </a:p>
        </p:txBody>
      </p:sp>
      <p:sp>
        <p:nvSpPr>
          <p:cNvPr id="5" name="橢圓 4"/>
          <p:cNvSpPr/>
          <p:nvPr/>
        </p:nvSpPr>
        <p:spPr>
          <a:xfrm>
            <a:off x="1462176" y="1992702"/>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9898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2" y="1752868"/>
            <a:ext cx="47910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535501" y="1035168"/>
            <a:ext cx="1570007" cy="372644"/>
          </a:xfrm>
          <a:prstGeom prst="rect">
            <a:avLst/>
          </a:prstGeom>
          <a:noFill/>
        </p:spPr>
        <p:txBody>
          <a:bodyPr wrap="square" rtlCol="0">
            <a:spAutoFit/>
          </a:bodyPr>
          <a:lstStyle/>
          <a:p>
            <a:r>
              <a:rPr lang="zh-CN" altLang="en-US" dirty="0" smtClean="0">
                <a:solidFill>
                  <a:prstClr val="black"/>
                </a:solidFill>
              </a:rPr>
              <a:t>初始化阶段</a:t>
            </a:r>
            <a:endParaRPr lang="zh-TW" altLang="en-US" dirty="0">
              <a:solidFill>
                <a:prstClr val="black"/>
              </a:solidFill>
            </a:endParaRPr>
          </a:p>
        </p:txBody>
      </p:sp>
      <p:sp>
        <p:nvSpPr>
          <p:cNvPr id="3" name="文字方塊 2"/>
          <p:cNvSpPr txBox="1"/>
          <p:nvPr/>
        </p:nvSpPr>
        <p:spPr>
          <a:xfrm>
            <a:off x="4330461" y="1752868"/>
            <a:ext cx="6883879" cy="3139321"/>
          </a:xfrm>
          <a:prstGeom prst="rect">
            <a:avLst/>
          </a:prstGeom>
          <a:noFill/>
        </p:spPr>
        <p:txBody>
          <a:bodyPr wrap="square" rtlCol="0">
            <a:spAutoFit/>
          </a:bodyPr>
          <a:lstStyle/>
          <a:p>
            <a:r>
              <a:rPr lang="en-US" altLang="zh-TW" dirty="0" err="1" smtClean="0"/>
              <a:t>componentWillMount</a:t>
            </a:r>
            <a:endParaRPr lang="zh-TW" altLang="zh-TW" dirty="0"/>
          </a:p>
          <a:p>
            <a:r>
              <a:rPr lang="zh-CN" altLang="zh-TW" dirty="0"/>
              <a:t>①该函数原型为</a:t>
            </a:r>
            <a:r>
              <a:rPr lang="en-US" altLang="zh-TW" dirty="0" err="1"/>
              <a:t>componentWillMount</a:t>
            </a:r>
            <a:r>
              <a:rPr lang="en-US" altLang="zh-TW" dirty="0"/>
              <a:t>()</a:t>
            </a:r>
            <a:endParaRPr lang="zh-TW" altLang="zh-TW" dirty="0"/>
          </a:p>
          <a:p>
            <a:r>
              <a:rPr lang="zh-CN" altLang="zh-TW" dirty="0"/>
              <a:t>②该函数整个过程中只执行一次</a:t>
            </a:r>
            <a:endParaRPr lang="zh-TW" altLang="zh-TW" dirty="0"/>
          </a:p>
          <a:p>
            <a:r>
              <a:rPr lang="zh-CN" altLang="zh-TW" dirty="0"/>
              <a:t>③该函数会在初始渲染前执行，即在</a:t>
            </a:r>
            <a:r>
              <a:rPr lang="en-US" altLang="zh-TW" dirty="0"/>
              <a:t>render</a:t>
            </a:r>
            <a:r>
              <a:rPr lang="zh-CN" altLang="zh-TW" dirty="0"/>
              <a:t>被调用之前调用</a:t>
            </a:r>
            <a:endParaRPr lang="zh-TW" altLang="zh-TW" dirty="0"/>
          </a:p>
          <a:p>
            <a:r>
              <a:rPr lang="zh-CN" altLang="zh-TW" dirty="0"/>
              <a:t>④该函数执行后</a:t>
            </a:r>
            <a:r>
              <a:rPr lang="en-US" altLang="zh-TW" dirty="0"/>
              <a:t>render</a:t>
            </a:r>
            <a:r>
              <a:rPr lang="zh-CN" altLang="zh-TW" dirty="0"/>
              <a:t>就会调用。</a:t>
            </a:r>
            <a:endParaRPr lang="zh-TW" altLang="zh-TW" dirty="0"/>
          </a:p>
          <a:p>
            <a:r>
              <a:rPr lang="zh-CN" altLang="zh-TW" dirty="0"/>
              <a:t>⑤如果在</a:t>
            </a:r>
            <a:r>
              <a:rPr lang="en-US" altLang="zh-TW" dirty="0"/>
              <a:t>render</a:t>
            </a:r>
            <a:r>
              <a:rPr lang="zh-CN" altLang="zh-TW" dirty="0"/>
              <a:t>中改变了某些状态机变量</a:t>
            </a:r>
            <a:r>
              <a:rPr lang="en-US" altLang="zh-TW" dirty="0"/>
              <a:t>State</a:t>
            </a:r>
            <a:r>
              <a:rPr lang="zh-CN" altLang="zh-TW" dirty="0"/>
              <a:t>，那么</a:t>
            </a:r>
            <a:r>
              <a:rPr lang="en-US" altLang="zh-TW" dirty="0"/>
              <a:t>RN</a:t>
            </a:r>
            <a:r>
              <a:rPr lang="zh-CN" altLang="zh-TW" dirty="0"/>
              <a:t>不会执行渲染，而是等待该函数执行完毕后再次渲染。</a:t>
            </a:r>
            <a:endParaRPr lang="zh-TW" altLang="zh-TW" dirty="0"/>
          </a:p>
          <a:p>
            <a:r>
              <a:rPr lang="zh-CN" altLang="zh-TW" dirty="0"/>
              <a:t>⑥子组件中同样拥有该方法，并会在父组件执行完毕后执行，该函数无返回值。</a:t>
            </a:r>
            <a:endParaRPr lang="zh-TW" altLang="zh-TW" dirty="0"/>
          </a:p>
          <a:p>
            <a:r>
              <a:rPr lang="zh-CN" altLang="zh-TW" dirty="0"/>
              <a:t>⑦该函数适合于需要在本地读取一些数据用于显示，那么在</a:t>
            </a:r>
            <a:r>
              <a:rPr lang="en-US" altLang="zh-TW" dirty="0"/>
              <a:t>render</a:t>
            </a:r>
            <a:r>
              <a:rPr lang="zh-CN" altLang="zh-TW" dirty="0"/>
              <a:t>执行前调用是一个很好的时机</a:t>
            </a:r>
            <a:endParaRPr lang="zh-CN" altLang="en-US" dirty="0">
              <a:solidFill>
                <a:prstClr val="black"/>
              </a:solidFill>
            </a:endParaRPr>
          </a:p>
        </p:txBody>
      </p:sp>
      <p:sp>
        <p:nvSpPr>
          <p:cNvPr id="8" name="橢圓 7"/>
          <p:cNvSpPr/>
          <p:nvPr/>
        </p:nvSpPr>
        <p:spPr>
          <a:xfrm>
            <a:off x="1462174" y="2799270"/>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2008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2" y="1752868"/>
            <a:ext cx="47910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535501" y="1035168"/>
            <a:ext cx="1570007" cy="372644"/>
          </a:xfrm>
          <a:prstGeom prst="rect">
            <a:avLst/>
          </a:prstGeom>
          <a:noFill/>
        </p:spPr>
        <p:txBody>
          <a:bodyPr wrap="square" rtlCol="0">
            <a:spAutoFit/>
          </a:bodyPr>
          <a:lstStyle/>
          <a:p>
            <a:r>
              <a:rPr lang="zh-CN" altLang="en-US" dirty="0" smtClean="0">
                <a:solidFill>
                  <a:prstClr val="black"/>
                </a:solidFill>
              </a:rPr>
              <a:t>初始化阶段</a:t>
            </a:r>
            <a:endParaRPr lang="zh-TW" altLang="en-US" dirty="0">
              <a:solidFill>
                <a:prstClr val="black"/>
              </a:solidFill>
            </a:endParaRPr>
          </a:p>
        </p:txBody>
      </p:sp>
      <p:sp>
        <p:nvSpPr>
          <p:cNvPr id="3" name="文字方塊 2"/>
          <p:cNvSpPr txBox="1"/>
          <p:nvPr/>
        </p:nvSpPr>
        <p:spPr>
          <a:xfrm>
            <a:off x="4546121" y="2120039"/>
            <a:ext cx="6883879" cy="2308324"/>
          </a:xfrm>
          <a:prstGeom prst="rect">
            <a:avLst/>
          </a:prstGeom>
          <a:noFill/>
        </p:spPr>
        <p:txBody>
          <a:bodyPr wrap="square" rtlCol="0">
            <a:spAutoFit/>
          </a:bodyPr>
          <a:lstStyle/>
          <a:p>
            <a:r>
              <a:rPr lang="en-US" altLang="zh-CN" dirty="0" smtClean="0">
                <a:solidFill>
                  <a:prstClr val="black"/>
                </a:solidFill>
              </a:rPr>
              <a:t>render</a:t>
            </a:r>
            <a:r>
              <a:rPr lang="en-US" altLang="zh-CN" dirty="0">
                <a:solidFill>
                  <a:prstClr val="black"/>
                </a:solidFill>
              </a:rPr>
              <a:t>(</a:t>
            </a:r>
            <a:r>
              <a:rPr lang="zh-CN" altLang="en-US" dirty="0">
                <a:solidFill>
                  <a:prstClr val="black"/>
                </a:solidFill>
              </a:rPr>
              <a:t>渲染函数</a:t>
            </a:r>
            <a:r>
              <a:rPr lang="en-US" altLang="zh-CN" dirty="0">
                <a:solidFill>
                  <a:prstClr val="black"/>
                </a:solidFill>
              </a:rPr>
              <a:t>)</a:t>
            </a:r>
          </a:p>
          <a:p>
            <a:r>
              <a:rPr lang="en-US" altLang="zh-CN" dirty="0">
                <a:solidFill>
                  <a:prstClr val="black"/>
                </a:solidFill>
              </a:rPr>
              <a:t>①</a:t>
            </a:r>
            <a:r>
              <a:rPr lang="zh-CN" altLang="en-US" dirty="0">
                <a:solidFill>
                  <a:prstClr val="black"/>
                </a:solidFill>
              </a:rPr>
              <a:t>调用该方法，先对状态机变量</a:t>
            </a:r>
            <a:r>
              <a:rPr lang="en-US" altLang="zh-CN" dirty="0">
                <a:solidFill>
                  <a:prstClr val="black"/>
                </a:solidFill>
              </a:rPr>
              <a:t>State</a:t>
            </a:r>
            <a:r>
              <a:rPr lang="zh-CN" altLang="en-US" dirty="0">
                <a:solidFill>
                  <a:prstClr val="black"/>
                </a:solidFill>
              </a:rPr>
              <a:t>与属性</a:t>
            </a:r>
            <a:r>
              <a:rPr lang="en-US" altLang="zh-CN" dirty="0">
                <a:solidFill>
                  <a:prstClr val="black"/>
                </a:solidFill>
              </a:rPr>
              <a:t>Props</a:t>
            </a:r>
            <a:r>
              <a:rPr lang="zh-CN" altLang="en-US" dirty="0">
                <a:solidFill>
                  <a:prstClr val="black"/>
                </a:solidFill>
              </a:rPr>
              <a:t>进行检查。</a:t>
            </a:r>
          </a:p>
          <a:p>
            <a:r>
              <a:rPr lang="zh-CN" altLang="en-US" dirty="0">
                <a:solidFill>
                  <a:prstClr val="black"/>
                </a:solidFill>
              </a:rPr>
              <a:t>②如果开发者不想渲染界面的话，可以在此处返回</a:t>
            </a:r>
            <a:r>
              <a:rPr lang="en-US" altLang="zh-CN" dirty="0">
                <a:solidFill>
                  <a:prstClr val="black"/>
                </a:solidFill>
              </a:rPr>
              <a:t>null</a:t>
            </a:r>
            <a:r>
              <a:rPr lang="zh-CN" altLang="en-US" dirty="0">
                <a:solidFill>
                  <a:prstClr val="black"/>
                </a:solidFill>
              </a:rPr>
              <a:t>或者</a:t>
            </a:r>
            <a:r>
              <a:rPr lang="en-US" altLang="zh-CN" dirty="0">
                <a:solidFill>
                  <a:prstClr val="black"/>
                </a:solidFill>
              </a:rPr>
              <a:t>false</a:t>
            </a:r>
            <a:r>
              <a:rPr lang="zh-CN" altLang="en-US" dirty="0">
                <a:solidFill>
                  <a:prstClr val="black"/>
                </a:solidFill>
              </a:rPr>
              <a:t>。</a:t>
            </a:r>
          </a:p>
          <a:p>
            <a:r>
              <a:rPr lang="zh-CN" altLang="en-US" dirty="0">
                <a:solidFill>
                  <a:prstClr val="black"/>
                </a:solidFill>
              </a:rPr>
              <a:t>③该方法适用于进行界面的</a:t>
            </a:r>
            <a:r>
              <a:rPr lang="en-US" altLang="zh-CN" dirty="0">
                <a:solidFill>
                  <a:prstClr val="black"/>
                </a:solidFill>
              </a:rPr>
              <a:t>JSX</a:t>
            </a:r>
            <a:r>
              <a:rPr lang="zh-CN" altLang="en-US" dirty="0">
                <a:solidFill>
                  <a:prstClr val="black"/>
                </a:solidFill>
              </a:rPr>
              <a:t>代码编写，只允许返回一个最外层容器组件。</a:t>
            </a:r>
          </a:p>
          <a:p>
            <a:r>
              <a:rPr lang="zh-CN" altLang="en-US" dirty="0">
                <a:solidFill>
                  <a:prstClr val="black"/>
                </a:solidFill>
              </a:rPr>
              <a:t>④尽量保持纯净，只渲染组件，不修改状态，不执行副操作（比如计时器）。</a:t>
            </a:r>
          </a:p>
          <a:p>
            <a:endParaRPr lang="zh-CN" altLang="en-US" dirty="0">
              <a:solidFill>
                <a:prstClr val="black"/>
              </a:solidFill>
            </a:endParaRPr>
          </a:p>
        </p:txBody>
      </p:sp>
      <p:sp>
        <p:nvSpPr>
          <p:cNvPr id="8" name="橢圓 7"/>
          <p:cNvSpPr/>
          <p:nvPr/>
        </p:nvSpPr>
        <p:spPr>
          <a:xfrm>
            <a:off x="1462176" y="3472130"/>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2008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MH_Others_1"/>
          <p:cNvSpPr txBox="1"/>
          <p:nvPr>
            <p:custDataLst>
              <p:tags r:id="rId1"/>
            </p:custDataLst>
          </p:nvPr>
        </p:nvSpPr>
        <p:spPr>
          <a:xfrm>
            <a:off x="2304749" y="2688479"/>
            <a:ext cx="2724518" cy="964110"/>
          </a:xfrm>
          <a:prstGeom prst="rect">
            <a:avLst/>
          </a:prstGeom>
          <a:noFill/>
        </p:spPr>
        <p:txBody>
          <a:bodyPr vert="horz" wrap="square" lIns="0" tIns="0" rIns="0" bIns="0" rtlCol="0" anchor="ctr" anchorCtr="0">
            <a:spAutoFit/>
          </a:bodyPr>
          <a:lstStyle/>
          <a:p>
            <a:pPr algn="ctr"/>
            <a:r>
              <a:rPr lang="zh-CN" altLang="en-US" sz="62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55" name="MH_Others_2"/>
          <p:cNvSpPr txBox="1"/>
          <p:nvPr>
            <p:custDataLst>
              <p:tags r:id="rId2"/>
            </p:custDataLst>
          </p:nvPr>
        </p:nvSpPr>
        <p:spPr>
          <a:xfrm>
            <a:off x="2318510" y="3652059"/>
            <a:ext cx="2696996" cy="410241"/>
          </a:xfrm>
          <a:prstGeom prst="rect">
            <a:avLst/>
          </a:prstGeom>
          <a:noFill/>
        </p:spPr>
        <p:txBody>
          <a:bodyPr wrap="square" lIns="0" tIns="0" rIns="0" bIns="0">
            <a:spAutoFit/>
          </a:bodyPr>
          <a:lstStyle/>
          <a:p>
            <a:pPr algn="ctr">
              <a:defRPr/>
            </a:pPr>
            <a:r>
              <a:rPr lang="en-US" altLang="zh-CN" sz="2666"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666"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3"/>
          <p:cNvGrpSpPr/>
          <p:nvPr/>
        </p:nvGrpSpPr>
        <p:grpSpPr>
          <a:xfrm>
            <a:off x="6127024" y="1111855"/>
            <a:ext cx="4286445" cy="650876"/>
            <a:chOff x="4357092" y="1347614"/>
            <a:chExt cx="3215268" cy="488156"/>
          </a:xfrm>
        </p:grpSpPr>
        <p:sp>
          <p:nvSpPr>
            <p:cNvPr id="57" name="MH_SubTitle_1"/>
            <p:cNvSpPr txBox="1"/>
            <p:nvPr>
              <p:custDataLst>
                <p:tags r:id="rId21"/>
              </p:custDataLst>
            </p:nvPr>
          </p:nvSpPr>
          <p:spPr>
            <a:xfrm>
              <a:off x="5391574" y="1461938"/>
              <a:ext cx="2180786" cy="324896"/>
            </a:xfrm>
            <a:prstGeom prst="rect">
              <a:avLst/>
            </a:prstGeom>
            <a:noFill/>
          </p:spPr>
          <p:txBody>
            <a:bodyPr wrap="square" lIns="0" tIns="0" rIns="0" bIns="0" anchor="ctr">
              <a:spAutoFit/>
            </a:bodyPr>
            <a:lstStyle/>
            <a:p>
              <a:pPr>
                <a:lnSpc>
                  <a:spcPct val="130000"/>
                </a:lnSpc>
              </a:pPr>
              <a:r>
                <a:rPr lang="en-US" altLang="zh-CN" sz="2399" dirty="0" smtClean="0">
                  <a:solidFill>
                    <a:schemeClr val="tx1">
                      <a:lumMod val="75000"/>
                      <a:lumOff val="25000"/>
                    </a:schemeClr>
                  </a:solidFill>
                  <a:latin typeface="微软雅黑"/>
                  <a:ea typeface="微软雅黑"/>
                </a:rPr>
                <a:t>React Native</a:t>
              </a:r>
              <a:r>
                <a:rPr lang="zh-CN" altLang="en-US" sz="2399" dirty="0" smtClean="0">
                  <a:solidFill>
                    <a:schemeClr val="tx1">
                      <a:lumMod val="75000"/>
                      <a:lumOff val="25000"/>
                    </a:schemeClr>
                  </a:solidFill>
                  <a:latin typeface="微软雅黑"/>
                  <a:ea typeface="微软雅黑"/>
                </a:rPr>
                <a:t>介绍</a:t>
              </a:r>
              <a:endParaRPr lang="zh-CN" altLang="en-US" sz="2399" dirty="0">
                <a:solidFill>
                  <a:schemeClr val="tx1">
                    <a:lumMod val="75000"/>
                    <a:lumOff val="25000"/>
                  </a:schemeClr>
                </a:solidFill>
                <a:latin typeface="微软雅黑"/>
                <a:ea typeface="微软雅黑"/>
              </a:endParaRPr>
            </a:p>
          </p:txBody>
        </p:sp>
        <p:grpSp>
          <p:nvGrpSpPr>
            <p:cNvPr id="58" name="组合 2"/>
            <p:cNvGrpSpPr/>
            <p:nvPr/>
          </p:nvGrpSpPr>
          <p:grpSpPr>
            <a:xfrm>
              <a:off x="4357092" y="1347614"/>
              <a:ext cx="802436" cy="488156"/>
              <a:chOff x="6127160" y="2096130"/>
              <a:chExt cx="1128426" cy="686432"/>
            </a:xfrm>
          </p:grpSpPr>
          <p:cxnSp>
            <p:nvCxnSpPr>
              <p:cNvPr id="59" name="MH_Other_1"/>
              <p:cNvCxnSpPr/>
              <p:nvPr>
                <p:custDataLst>
                  <p:tags r:id="rId22"/>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MH_Other_2"/>
              <p:cNvSpPr/>
              <p:nvPr>
                <p:custDataLst>
                  <p:tags r:id="rId23"/>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1213" anchor="ctr">
                <a:normAutofit fontScale="77500" lnSpcReduction="20000"/>
              </a:bodyPr>
              <a:lstStyle/>
              <a:p>
                <a:pPr algn="ctr">
                  <a:defRPr/>
                </a:pPr>
                <a:endParaRPr lang="zh-CN" altLang="en-US" sz="1333"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MH_Other_3"/>
              <p:cNvSpPr txBox="1">
                <a:spLocks noChangeArrowheads="1"/>
              </p:cNvSpPr>
              <p:nvPr>
                <p:custDataLst>
                  <p:tags r:id="rId24"/>
                </p:custDataLst>
              </p:nvPr>
            </p:nvSpPr>
            <p:spPr bwMode="auto">
              <a:xfrm>
                <a:off x="6127160" y="2108569"/>
                <a:ext cx="565888" cy="38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1</a:t>
                </a:r>
                <a:endParaRPr lang="zh-CN" altLang="en-US"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4" name="组合 26"/>
          <p:cNvGrpSpPr/>
          <p:nvPr/>
        </p:nvGrpSpPr>
        <p:grpSpPr>
          <a:xfrm>
            <a:off x="6127024" y="4086831"/>
            <a:ext cx="4286445" cy="649288"/>
            <a:chOff x="4357092" y="3578845"/>
            <a:chExt cx="3215268" cy="486966"/>
          </a:xfrm>
        </p:grpSpPr>
        <p:sp>
          <p:nvSpPr>
            <p:cNvPr id="75" name="MH_SubTitle_4"/>
            <p:cNvSpPr txBox="1"/>
            <p:nvPr>
              <p:custDataLst>
                <p:tags r:id="rId17"/>
              </p:custDataLst>
            </p:nvPr>
          </p:nvSpPr>
          <p:spPr>
            <a:xfrm>
              <a:off x="5391574" y="3691979"/>
              <a:ext cx="2180786" cy="324897"/>
            </a:xfrm>
            <a:prstGeom prst="rect">
              <a:avLst/>
            </a:prstGeom>
            <a:noFill/>
          </p:spPr>
          <p:txBody>
            <a:bodyPr wrap="square" lIns="0" tIns="0" rIns="0" bIns="0" anchor="ctr">
              <a:spAutoFit/>
            </a:bodyPr>
            <a:lstStyle/>
            <a:p>
              <a:pPr>
                <a:lnSpc>
                  <a:spcPct val="130000"/>
                </a:lnSpc>
              </a:pPr>
              <a:r>
                <a:rPr lang="zh-CN" altLang="en-US" sz="2399" dirty="0">
                  <a:solidFill>
                    <a:schemeClr val="tx1">
                      <a:lumMod val="75000"/>
                      <a:lumOff val="25000"/>
                    </a:schemeClr>
                  </a:solidFill>
                  <a:latin typeface="微软雅黑" panose="020B0503020204020204" pitchFamily="34" charset="-122"/>
                  <a:ea typeface="微软雅黑" panose="020B0503020204020204" pitchFamily="34" charset="-122"/>
                </a:rPr>
                <a:t>应用集成</a:t>
              </a:r>
            </a:p>
          </p:txBody>
        </p:sp>
        <p:grpSp>
          <p:nvGrpSpPr>
            <p:cNvPr id="76" name="组合 9"/>
            <p:cNvGrpSpPr/>
            <p:nvPr/>
          </p:nvGrpSpPr>
          <p:grpSpPr>
            <a:xfrm>
              <a:off x="4357092" y="3578845"/>
              <a:ext cx="802436" cy="486966"/>
              <a:chOff x="6127160" y="5233626"/>
              <a:chExt cx="1128426" cy="684758"/>
            </a:xfrm>
          </p:grpSpPr>
          <p:cxnSp>
            <p:nvCxnSpPr>
              <p:cNvPr id="77" name="MH_Other_10"/>
              <p:cNvCxnSpPr/>
              <p:nvPr>
                <p:custDataLst>
                  <p:tags r:id="rId18"/>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MH_Other_11"/>
              <p:cNvSpPr/>
              <p:nvPr>
                <p:custDataLst>
                  <p:tags r:id="rId19"/>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1213" anchor="ctr">
                <a:normAutofit fontScale="77500" lnSpcReduction="20000"/>
              </a:bodyPr>
              <a:lstStyle/>
              <a:p>
                <a:pPr algn="ctr">
                  <a:defRPr/>
                </a:pPr>
                <a:endParaRPr lang="zh-CN" altLang="en-US" sz="1333"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MH_Other_12"/>
              <p:cNvSpPr txBox="1">
                <a:spLocks noChangeArrowheads="1"/>
              </p:cNvSpPr>
              <p:nvPr>
                <p:custDataLst>
                  <p:tags r:id="rId20"/>
                </p:custDataLst>
              </p:nvPr>
            </p:nvSpPr>
            <p:spPr bwMode="auto">
              <a:xfrm>
                <a:off x="6127160" y="5246066"/>
                <a:ext cx="565888" cy="38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4</a:t>
                </a:r>
                <a:endParaRPr lang="zh-CN" altLang="en-US"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1" name="MH_Others_1"/>
          <p:cNvSpPr txBox="1"/>
          <p:nvPr>
            <p:custDataLst>
              <p:tags r:id="rId3"/>
            </p:custDataLst>
          </p:nvPr>
        </p:nvSpPr>
        <p:spPr>
          <a:xfrm>
            <a:off x="2318510" y="2687949"/>
            <a:ext cx="2724518" cy="964110"/>
          </a:xfrm>
          <a:prstGeom prst="rect">
            <a:avLst/>
          </a:prstGeom>
          <a:noFill/>
        </p:spPr>
        <p:txBody>
          <a:bodyPr vert="horz" wrap="square" lIns="0" tIns="0" rIns="0" bIns="0" rtlCol="0" anchor="ctr" anchorCtr="0">
            <a:spAutoFit/>
          </a:bodyPr>
          <a:lstStyle/>
          <a:p>
            <a:pPr algn="ctr"/>
            <a:r>
              <a:rPr lang="zh-CN" altLang="en-US" sz="62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目  录</a:t>
            </a:r>
          </a:p>
        </p:txBody>
      </p:sp>
      <p:grpSp>
        <p:nvGrpSpPr>
          <p:cNvPr id="48" name="组合 24"/>
          <p:cNvGrpSpPr/>
          <p:nvPr/>
        </p:nvGrpSpPr>
        <p:grpSpPr>
          <a:xfrm>
            <a:off x="6109564" y="2115309"/>
            <a:ext cx="4286445" cy="650876"/>
            <a:chOff x="4357092" y="2091358"/>
            <a:chExt cx="3215268" cy="488156"/>
          </a:xfrm>
        </p:grpSpPr>
        <p:sp>
          <p:nvSpPr>
            <p:cNvPr id="49" name="MH_SubTitle_2"/>
            <p:cNvSpPr txBox="1"/>
            <p:nvPr>
              <p:custDataLst>
                <p:tags r:id="rId13"/>
              </p:custDataLst>
            </p:nvPr>
          </p:nvSpPr>
          <p:spPr>
            <a:xfrm>
              <a:off x="5391574" y="2205286"/>
              <a:ext cx="2180786" cy="324896"/>
            </a:xfrm>
            <a:prstGeom prst="rect">
              <a:avLst/>
            </a:prstGeom>
            <a:noFill/>
          </p:spPr>
          <p:txBody>
            <a:bodyPr wrap="square" lIns="0" tIns="0" rIns="0" bIns="0" anchor="ctr">
              <a:spAutoFit/>
            </a:bodyPr>
            <a:lstStyle/>
            <a:p>
              <a:pPr>
                <a:lnSpc>
                  <a:spcPct val="130000"/>
                </a:lnSpc>
              </a:pPr>
              <a:r>
                <a:rPr lang="zh-CN" altLang="en-US" sz="2399" dirty="0" smtClean="0">
                  <a:solidFill>
                    <a:schemeClr val="tx1">
                      <a:lumMod val="75000"/>
                      <a:lumOff val="25000"/>
                    </a:schemeClr>
                  </a:solidFill>
                  <a:latin typeface="微软雅黑"/>
                  <a:ea typeface="微软雅黑"/>
                </a:rPr>
                <a:t>环配置置</a:t>
              </a:r>
              <a:endParaRPr lang="zh-CN" altLang="en-US" sz="2399" dirty="0">
                <a:solidFill>
                  <a:schemeClr val="tx1">
                    <a:lumMod val="75000"/>
                    <a:lumOff val="25000"/>
                  </a:schemeClr>
                </a:solidFill>
                <a:latin typeface="微软雅黑"/>
                <a:ea typeface="微软雅黑"/>
              </a:endParaRPr>
            </a:p>
          </p:txBody>
        </p:sp>
        <p:grpSp>
          <p:nvGrpSpPr>
            <p:cNvPr id="50" name="组合 6"/>
            <p:cNvGrpSpPr/>
            <p:nvPr/>
          </p:nvGrpSpPr>
          <p:grpSpPr>
            <a:xfrm>
              <a:off x="4357092" y="2091358"/>
              <a:ext cx="802436" cy="488156"/>
              <a:chOff x="6127160" y="3142521"/>
              <a:chExt cx="1128426" cy="686432"/>
            </a:xfrm>
          </p:grpSpPr>
          <p:cxnSp>
            <p:nvCxnSpPr>
              <p:cNvPr id="51" name="MH_Other_4"/>
              <p:cNvCxnSpPr/>
              <p:nvPr>
                <p:custDataLst>
                  <p:tags r:id="rId14"/>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MH_Other_5"/>
              <p:cNvSpPr/>
              <p:nvPr>
                <p:custDataLst>
                  <p:tags r:id="rId15"/>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1213" anchor="ctr">
                <a:normAutofit fontScale="77500" lnSpcReduction="20000"/>
              </a:bodyPr>
              <a:lstStyle/>
              <a:p>
                <a:pPr algn="ctr">
                  <a:defRPr/>
                </a:pPr>
                <a:endParaRPr lang="zh-CN" altLang="en-US" sz="1333"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MH_Other_6"/>
              <p:cNvSpPr txBox="1">
                <a:spLocks noChangeArrowheads="1"/>
              </p:cNvSpPr>
              <p:nvPr>
                <p:custDataLst>
                  <p:tags r:id="rId16"/>
                </p:custDataLst>
              </p:nvPr>
            </p:nvSpPr>
            <p:spPr bwMode="auto">
              <a:xfrm>
                <a:off x="6127160" y="3154960"/>
                <a:ext cx="565888" cy="38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a:t>
                </a:r>
                <a:endParaRPr lang="zh-CN" altLang="en-US"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25"/>
          <p:cNvGrpSpPr/>
          <p:nvPr/>
        </p:nvGrpSpPr>
        <p:grpSpPr>
          <a:xfrm>
            <a:off x="6109564" y="3106964"/>
            <a:ext cx="4286445" cy="650876"/>
            <a:chOff x="4357092" y="2835101"/>
            <a:chExt cx="3215268" cy="488156"/>
          </a:xfrm>
        </p:grpSpPr>
        <p:sp>
          <p:nvSpPr>
            <p:cNvPr id="80" name="MH_SubTitle_3"/>
            <p:cNvSpPr txBox="1"/>
            <p:nvPr>
              <p:custDataLst>
                <p:tags r:id="rId9"/>
              </p:custDataLst>
            </p:nvPr>
          </p:nvSpPr>
          <p:spPr>
            <a:xfrm>
              <a:off x="5391574" y="2972582"/>
              <a:ext cx="2180786" cy="276998"/>
            </a:xfrm>
            <a:prstGeom prst="rect">
              <a:avLst/>
            </a:prstGeom>
            <a:noFill/>
          </p:spPr>
          <p:txBody>
            <a:bodyPr wrap="square" lIns="0" tIns="0" rIns="0" bIns="0" anchor="ctr">
              <a:spAutoFit/>
            </a:bodyPr>
            <a:lstStyle/>
            <a:p>
              <a:pPr lvl="0">
                <a:buNone/>
              </a:pPr>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基础知识</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1" name="组合 7"/>
            <p:cNvGrpSpPr/>
            <p:nvPr/>
          </p:nvGrpSpPr>
          <p:grpSpPr>
            <a:xfrm>
              <a:off x="4357092" y="2835101"/>
              <a:ext cx="802436" cy="488156"/>
              <a:chOff x="6127160" y="4187237"/>
              <a:chExt cx="1128426" cy="686432"/>
            </a:xfrm>
          </p:grpSpPr>
          <p:cxnSp>
            <p:nvCxnSpPr>
              <p:cNvPr id="82" name="MH_Other_7"/>
              <p:cNvCxnSpPr/>
              <p:nvPr>
                <p:custDataLst>
                  <p:tags r:id="rId10"/>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3" name="MH_Other_8"/>
              <p:cNvSpPr/>
              <p:nvPr>
                <p:custDataLst>
                  <p:tags r:id="rId11"/>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1213" anchor="ctr">
                <a:normAutofit fontScale="77500" lnSpcReduction="20000"/>
              </a:bodyPr>
              <a:lstStyle/>
              <a:p>
                <a:pPr algn="ctr">
                  <a:defRPr/>
                </a:pPr>
                <a:endParaRPr lang="zh-CN" altLang="en-US" sz="1333"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MH_Other_9"/>
              <p:cNvSpPr txBox="1">
                <a:spLocks noChangeArrowheads="1"/>
              </p:cNvSpPr>
              <p:nvPr>
                <p:custDataLst>
                  <p:tags r:id="rId12"/>
                </p:custDataLst>
              </p:nvPr>
            </p:nvSpPr>
            <p:spPr bwMode="auto">
              <a:xfrm>
                <a:off x="6127160" y="4199676"/>
                <a:ext cx="565888" cy="38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3</a:t>
                </a:r>
                <a:endParaRPr lang="zh-CN" altLang="en-US"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1" name="组合 26"/>
          <p:cNvGrpSpPr/>
          <p:nvPr/>
        </p:nvGrpSpPr>
        <p:grpSpPr>
          <a:xfrm>
            <a:off x="6127024" y="5032870"/>
            <a:ext cx="4286445" cy="649288"/>
            <a:chOff x="4357092" y="3578845"/>
            <a:chExt cx="3215268" cy="486966"/>
          </a:xfrm>
        </p:grpSpPr>
        <p:sp>
          <p:nvSpPr>
            <p:cNvPr id="92" name="MH_SubTitle_4"/>
            <p:cNvSpPr txBox="1"/>
            <p:nvPr>
              <p:custDataLst>
                <p:tags r:id="rId5"/>
              </p:custDataLst>
            </p:nvPr>
          </p:nvSpPr>
          <p:spPr>
            <a:xfrm>
              <a:off x="5391574" y="3691979"/>
              <a:ext cx="2180786" cy="324897"/>
            </a:xfrm>
            <a:prstGeom prst="rect">
              <a:avLst/>
            </a:prstGeom>
            <a:noFill/>
          </p:spPr>
          <p:txBody>
            <a:bodyPr wrap="square" lIns="0" tIns="0" rIns="0" bIns="0" anchor="ctr">
              <a:spAutoFit/>
            </a:bodyPr>
            <a:lstStyle/>
            <a:p>
              <a:pPr>
                <a:lnSpc>
                  <a:spcPct val="130000"/>
                </a:lnSpc>
              </a:pPr>
              <a:r>
                <a:rPr lang="zh-CN" altLang="en-US" sz="2399" dirty="0">
                  <a:solidFill>
                    <a:schemeClr val="tx1">
                      <a:lumMod val="75000"/>
                      <a:lumOff val="25000"/>
                    </a:schemeClr>
                  </a:solidFill>
                  <a:latin typeface="微软雅黑" panose="020B0503020204020204" pitchFamily="34" charset="-122"/>
                  <a:ea typeface="微软雅黑" panose="020B0503020204020204" pitchFamily="34" charset="-122"/>
                </a:rPr>
                <a:t>原</a:t>
              </a:r>
              <a:r>
                <a:rPr lang="zh-CN" altLang="en-US" sz="2399" dirty="0" smtClean="0">
                  <a:solidFill>
                    <a:schemeClr val="tx1">
                      <a:lumMod val="75000"/>
                      <a:lumOff val="25000"/>
                    </a:schemeClr>
                  </a:solidFill>
                  <a:latin typeface="微软雅黑" panose="020B0503020204020204" pitchFamily="34" charset="-122"/>
                  <a:ea typeface="微软雅黑" panose="020B0503020204020204" pitchFamily="34" charset="-122"/>
                </a:rPr>
                <a:t>生模块</a:t>
              </a:r>
              <a:endParaRPr lang="zh-CN" altLang="en-US" sz="2399"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3" name="组合 9"/>
            <p:cNvGrpSpPr/>
            <p:nvPr/>
          </p:nvGrpSpPr>
          <p:grpSpPr>
            <a:xfrm>
              <a:off x="4357092" y="3578845"/>
              <a:ext cx="802436" cy="486966"/>
              <a:chOff x="6127160" y="5233626"/>
              <a:chExt cx="1128426" cy="684758"/>
            </a:xfrm>
          </p:grpSpPr>
          <p:cxnSp>
            <p:nvCxnSpPr>
              <p:cNvPr id="94" name="MH_Other_10"/>
              <p:cNvCxnSpPr/>
              <p:nvPr>
                <p:custDataLst>
                  <p:tags r:id="rId6"/>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5" name="MH_Other_11"/>
              <p:cNvSpPr/>
              <p:nvPr>
                <p:custDataLst>
                  <p:tags r:id="rId7"/>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1213" anchor="ctr">
                <a:normAutofit fontScale="77500" lnSpcReduction="20000"/>
              </a:bodyPr>
              <a:lstStyle/>
              <a:p>
                <a:pPr algn="ctr">
                  <a:defRPr/>
                </a:pPr>
                <a:endParaRPr lang="zh-CN" altLang="en-US" sz="1333"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MH_Other_12"/>
              <p:cNvSpPr txBox="1">
                <a:spLocks noChangeArrowheads="1"/>
              </p:cNvSpPr>
              <p:nvPr>
                <p:custDataLst>
                  <p:tags r:id="rId8"/>
                </p:custDataLst>
              </p:nvPr>
            </p:nvSpPr>
            <p:spPr bwMode="auto">
              <a:xfrm>
                <a:off x="6127160" y="5246066"/>
                <a:ext cx="565888" cy="38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5</a:t>
                </a:r>
                <a:endParaRPr lang="zh-CN" altLang="en-US" sz="23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97" name="MH_Others_1"/>
          <p:cNvSpPr txBox="1"/>
          <p:nvPr>
            <p:custDataLst>
              <p:tags r:id="rId4"/>
            </p:custDataLst>
          </p:nvPr>
        </p:nvSpPr>
        <p:spPr>
          <a:xfrm>
            <a:off x="2301050" y="2699744"/>
            <a:ext cx="2724518" cy="964110"/>
          </a:xfrm>
          <a:prstGeom prst="rect">
            <a:avLst/>
          </a:prstGeom>
          <a:noFill/>
        </p:spPr>
        <p:txBody>
          <a:bodyPr vert="horz" wrap="square" lIns="0" tIns="0" rIns="0" bIns="0" rtlCol="0" anchor="ctr" anchorCtr="0">
            <a:spAutoFit/>
          </a:bodyPr>
          <a:lstStyle/>
          <a:p>
            <a:pPr algn="ctr"/>
            <a:r>
              <a:rPr lang="zh-CN" altLang="en-US" sz="62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目  录</a:t>
            </a:r>
          </a:p>
        </p:txBody>
      </p:sp>
    </p:spTree>
    <p:extLst>
      <p:ext uri="{BB962C8B-B14F-4D97-AF65-F5344CB8AC3E}">
        <p14:creationId xmlns:p14="http://schemas.microsoft.com/office/powerpoint/2010/main" val="748625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2" y="1752868"/>
            <a:ext cx="47910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535501" y="1035168"/>
            <a:ext cx="1570007" cy="372644"/>
          </a:xfrm>
          <a:prstGeom prst="rect">
            <a:avLst/>
          </a:prstGeom>
          <a:noFill/>
        </p:spPr>
        <p:txBody>
          <a:bodyPr wrap="square" rtlCol="0">
            <a:spAutoFit/>
          </a:bodyPr>
          <a:lstStyle/>
          <a:p>
            <a:r>
              <a:rPr lang="zh-CN" altLang="en-US" dirty="0" smtClean="0">
                <a:solidFill>
                  <a:prstClr val="black"/>
                </a:solidFill>
              </a:rPr>
              <a:t>初始化阶段</a:t>
            </a:r>
            <a:endParaRPr lang="zh-TW" altLang="en-US" dirty="0">
              <a:solidFill>
                <a:prstClr val="black"/>
              </a:solidFill>
            </a:endParaRPr>
          </a:p>
        </p:txBody>
      </p:sp>
      <p:sp>
        <p:nvSpPr>
          <p:cNvPr id="3" name="文字方塊 2"/>
          <p:cNvSpPr txBox="1"/>
          <p:nvPr/>
        </p:nvSpPr>
        <p:spPr>
          <a:xfrm>
            <a:off x="4692770" y="2456469"/>
            <a:ext cx="6883879" cy="2031325"/>
          </a:xfrm>
          <a:prstGeom prst="rect">
            <a:avLst/>
          </a:prstGeom>
          <a:noFill/>
        </p:spPr>
        <p:txBody>
          <a:bodyPr wrap="square" rtlCol="0">
            <a:spAutoFit/>
          </a:bodyPr>
          <a:lstStyle/>
          <a:p>
            <a:r>
              <a:rPr lang="en-US" altLang="zh-CN" dirty="0" err="1" smtClean="0">
                <a:solidFill>
                  <a:prstClr val="black"/>
                </a:solidFill>
              </a:rPr>
              <a:t>componentDidMount</a:t>
            </a:r>
            <a:endParaRPr lang="en-US" altLang="zh-CN" dirty="0">
              <a:solidFill>
                <a:prstClr val="black"/>
              </a:solidFill>
            </a:endParaRPr>
          </a:p>
          <a:p>
            <a:r>
              <a:rPr lang="en-US" altLang="zh-CN" dirty="0">
                <a:solidFill>
                  <a:prstClr val="black"/>
                </a:solidFill>
              </a:rPr>
              <a:t>①</a:t>
            </a:r>
            <a:r>
              <a:rPr lang="zh-CN" altLang="en-US" dirty="0">
                <a:solidFill>
                  <a:prstClr val="black"/>
                </a:solidFill>
              </a:rPr>
              <a:t>该函数会在</a:t>
            </a:r>
            <a:r>
              <a:rPr lang="en-US" altLang="zh-CN" dirty="0">
                <a:solidFill>
                  <a:prstClr val="black"/>
                </a:solidFill>
              </a:rPr>
              <a:t>render</a:t>
            </a:r>
            <a:r>
              <a:rPr lang="zh-CN" altLang="en-US" dirty="0">
                <a:solidFill>
                  <a:prstClr val="black"/>
                </a:solidFill>
              </a:rPr>
              <a:t>渲染完毕之后调用，整个过程只执行一次。</a:t>
            </a:r>
          </a:p>
          <a:p>
            <a:r>
              <a:rPr lang="zh-CN" altLang="en-US" dirty="0">
                <a:solidFill>
                  <a:prstClr val="black"/>
                </a:solidFill>
              </a:rPr>
              <a:t>②该函数执行后，开发者就可以对界面上的组件或者子组件进行各种操作了。</a:t>
            </a:r>
          </a:p>
          <a:p>
            <a:r>
              <a:rPr lang="zh-CN" altLang="en-US" dirty="0">
                <a:solidFill>
                  <a:prstClr val="black"/>
                </a:solidFill>
              </a:rPr>
              <a:t>③该函数的应用场景适用于在移动端应用启动之后需要访问网络进行某些数据获取。</a:t>
            </a:r>
          </a:p>
          <a:p>
            <a:endParaRPr lang="zh-CN" altLang="en-US" dirty="0">
              <a:solidFill>
                <a:prstClr val="black"/>
              </a:solidFill>
            </a:endParaRPr>
          </a:p>
        </p:txBody>
      </p:sp>
      <p:sp>
        <p:nvSpPr>
          <p:cNvPr id="8" name="橢圓 7"/>
          <p:cNvSpPr/>
          <p:nvPr/>
        </p:nvSpPr>
        <p:spPr>
          <a:xfrm>
            <a:off x="1498838" y="4159990"/>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20081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50" y="1519066"/>
            <a:ext cx="5187351" cy="470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639018" y="1023849"/>
            <a:ext cx="2070340" cy="369332"/>
          </a:xfrm>
          <a:prstGeom prst="rect">
            <a:avLst/>
          </a:prstGeom>
          <a:noFill/>
        </p:spPr>
        <p:txBody>
          <a:bodyPr wrap="square" rtlCol="0">
            <a:spAutoFit/>
          </a:bodyPr>
          <a:lstStyle/>
          <a:p>
            <a:r>
              <a:rPr lang="zh-CN" altLang="en-US" dirty="0" smtClean="0"/>
              <a:t>运行阶段</a:t>
            </a:r>
            <a:endParaRPr lang="zh-TW" altLang="en-US" dirty="0"/>
          </a:p>
        </p:txBody>
      </p:sp>
      <p:sp>
        <p:nvSpPr>
          <p:cNvPr id="3" name="文字方塊 2"/>
          <p:cNvSpPr txBox="1"/>
          <p:nvPr/>
        </p:nvSpPr>
        <p:spPr>
          <a:xfrm>
            <a:off x="5656051" y="2265450"/>
            <a:ext cx="6202393" cy="2862322"/>
          </a:xfrm>
          <a:prstGeom prst="rect">
            <a:avLst/>
          </a:prstGeom>
          <a:noFill/>
        </p:spPr>
        <p:txBody>
          <a:bodyPr wrap="square" rtlCol="0">
            <a:spAutoFit/>
          </a:bodyPr>
          <a:lstStyle/>
          <a:p>
            <a:r>
              <a:rPr lang="en-US" altLang="zh-CN" dirty="0" err="1" smtClean="0"/>
              <a:t>componentWillReceiveProps</a:t>
            </a:r>
            <a:endParaRPr lang="en-US" altLang="zh-CN" dirty="0" smtClean="0"/>
          </a:p>
          <a:p>
            <a:r>
              <a:rPr lang="en-US" altLang="zh-CN" dirty="0" smtClean="0"/>
              <a:t>①</a:t>
            </a:r>
            <a:r>
              <a:rPr lang="zh-CN" altLang="en-US" dirty="0" smtClean="0"/>
              <a:t>该函数的原型为</a:t>
            </a:r>
            <a:r>
              <a:rPr lang="en-US" altLang="zh-CN" dirty="0" err="1" smtClean="0"/>
              <a:t>componentWillReceiveProps</a:t>
            </a:r>
            <a:r>
              <a:rPr lang="en-US" altLang="zh-CN" dirty="0" smtClean="0"/>
              <a:t>(</a:t>
            </a:r>
            <a:r>
              <a:rPr lang="en-US" altLang="zh-CN" dirty="0" err="1" smtClean="0"/>
              <a:t>nextProps</a:t>
            </a:r>
            <a:r>
              <a:rPr lang="en-US" altLang="zh-CN" dirty="0" smtClean="0"/>
              <a:t>);</a:t>
            </a:r>
          </a:p>
          <a:p>
            <a:r>
              <a:rPr lang="en-US" altLang="zh-CN" dirty="0" smtClean="0"/>
              <a:t>②</a:t>
            </a:r>
            <a:r>
              <a:rPr lang="zh-CN" altLang="en-US" dirty="0" smtClean="0"/>
              <a:t>当</a:t>
            </a:r>
            <a:r>
              <a:rPr lang="en-US" altLang="zh-CN" dirty="0" smtClean="0"/>
              <a:t>props(</a:t>
            </a:r>
            <a:r>
              <a:rPr lang="zh-CN" altLang="en-US" dirty="0" smtClean="0"/>
              <a:t>属性</a:t>
            </a:r>
            <a:r>
              <a:rPr lang="en-US" altLang="zh-CN" dirty="0" smtClean="0"/>
              <a:t>)</a:t>
            </a:r>
            <a:r>
              <a:rPr lang="zh-CN" altLang="en-US" dirty="0" smtClean="0"/>
              <a:t>发生改变或者接受到新的</a:t>
            </a:r>
            <a:r>
              <a:rPr lang="en-US" altLang="zh-CN" dirty="0" smtClean="0"/>
              <a:t>props</a:t>
            </a:r>
            <a:r>
              <a:rPr lang="zh-CN" altLang="en-US" dirty="0" smtClean="0"/>
              <a:t>时，该函数被调用，并接受一个输入参数，类型为</a:t>
            </a:r>
            <a:r>
              <a:rPr lang="en-US" altLang="zh-CN" dirty="0" smtClean="0"/>
              <a:t>Object</a:t>
            </a:r>
            <a:r>
              <a:rPr lang="zh-CN" altLang="en-US" dirty="0" smtClean="0"/>
              <a:t>，存放新的</a:t>
            </a:r>
            <a:r>
              <a:rPr lang="en-US" altLang="zh-CN" dirty="0" smtClean="0"/>
              <a:t>props</a:t>
            </a:r>
            <a:r>
              <a:rPr lang="zh-CN" altLang="en-US" dirty="0" smtClean="0"/>
              <a:t>，原先反生改变的旧的</a:t>
            </a:r>
            <a:r>
              <a:rPr lang="en-US" altLang="zh-CN" dirty="0" smtClean="0"/>
              <a:t>props</a:t>
            </a:r>
            <a:r>
              <a:rPr lang="zh-CN" altLang="en-US" dirty="0" smtClean="0"/>
              <a:t>仍然可以通过</a:t>
            </a:r>
            <a:r>
              <a:rPr lang="en-US" altLang="zh-CN" dirty="0" err="1" smtClean="0"/>
              <a:t>this.props</a:t>
            </a:r>
            <a:r>
              <a:rPr lang="zh-CN" altLang="en-US" dirty="0" smtClean="0"/>
              <a:t>访问。</a:t>
            </a:r>
          </a:p>
          <a:p>
            <a:r>
              <a:rPr lang="zh-CN" altLang="en-US" dirty="0" smtClean="0"/>
              <a:t>③该函数在</a:t>
            </a:r>
            <a:r>
              <a:rPr lang="en-US" altLang="zh-CN" dirty="0" smtClean="0"/>
              <a:t>RN</a:t>
            </a:r>
            <a:r>
              <a:rPr lang="zh-CN" altLang="en-US" dirty="0" smtClean="0"/>
              <a:t>初次被渲染的时候不会被调用。</a:t>
            </a:r>
          </a:p>
          <a:p>
            <a:r>
              <a:rPr lang="zh-CN" altLang="en-US" dirty="0" smtClean="0"/>
              <a:t>④如果在该函数当中对状态机变量进行了修改，</a:t>
            </a:r>
            <a:r>
              <a:rPr lang="en-US" altLang="zh-CN" dirty="0" smtClean="0"/>
              <a:t>RN</a:t>
            </a:r>
            <a:r>
              <a:rPr lang="zh-CN" altLang="en-US" dirty="0" smtClean="0"/>
              <a:t>不会立即渲染页面，而是会等待该方法执行完毕后一起渲染。</a:t>
            </a:r>
          </a:p>
          <a:p>
            <a:endParaRPr lang="zh-TW" altLang="en-US" dirty="0"/>
          </a:p>
        </p:txBody>
      </p:sp>
      <p:sp>
        <p:nvSpPr>
          <p:cNvPr id="10" name="橢圓 9"/>
          <p:cNvSpPr/>
          <p:nvPr/>
        </p:nvSpPr>
        <p:spPr>
          <a:xfrm>
            <a:off x="461512" y="2920039"/>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800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50" y="1519066"/>
            <a:ext cx="5187351" cy="470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639018" y="1023849"/>
            <a:ext cx="2070340" cy="369332"/>
          </a:xfrm>
          <a:prstGeom prst="rect">
            <a:avLst/>
          </a:prstGeom>
          <a:noFill/>
        </p:spPr>
        <p:txBody>
          <a:bodyPr wrap="square" rtlCol="0">
            <a:spAutoFit/>
          </a:bodyPr>
          <a:lstStyle/>
          <a:p>
            <a:r>
              <a:rPr lang="zh-CN" altLang="en-US" dirty="0" smtClean="0">
                <a:solidFill>
                  <a:prstClr val="black"/>
                </a:solidFill>
              </a:rPr>
              <a:t>运行阶段</a:t>
            </a:r>
            <a:endParaRPr lang="zh-TW" altLang="en-US" dirty="0">
              <a:solidFill>
                <a:prstClr val="black"/>
              </a:solidFill>
            </a:endParaRPr>
          </a:p>
        </p:txBody>
      </p:sp>
      <p:sp>
        <p:nvSpPr>
          <p:cNvPr id="3" name="文字方塊 2"/>
          <p:cNvSpPr txBox="1"/>
          <p:nvPr/>
        </p:nvSpPr>
        <p:spPr>
          <a:xfrm>
            <a:off x="5656051" y="2265450"/>
            <a:ext cx="6202393" cy="3693319"/>
          </a:xfrm>
          <a:prstGeom prst="rect">
            <a:avLst/>
          </a:prstGeom>
          <a:noFill/>
        </p:spPr>
        <p:txBody>
          <a:bodyPr wrap="square" rtlCol="0">
            <a:spAutoFit/>
          </a:bodyPr>
          <a:lstStyle/>
          <a:p>
            <a:r>
              <a:rPr lang="en-US" altLang="zh-TW" dirty="0" err="1"/>
              <a:t>shouldComponentUpdate</a:t>
            </a:r>
            <a:r>
              <a:rPr lang="en-US" altLang="zh-TW" dirty="0"/>
              <a:t>:</a:t>
            </a:r>
            <a:r>
              <a:rPr lang="zh-CN" altLang="zh-TW" dirty="0"/>
              <a:t>（组件是否需要更新）</a:t>
            </a:r>
            <a:endParaRPr lang="zh-TW" altLang="zh-TW" dirty="0"/>
          </a:p>
          <a:p>
            <a:r>
              <a:rPr lang="zh-CN" altLang="zh-TW" dirty="0"/>
              <a:t>①该函数原型 </a:t>
            </a:r>
            <a:r>
              <a:rPr lang="en-US" altLang="zh-TW" dirty="0"/>
              <a:t>: </a:t>
            </a:r>
            <a:r>
              <a:rPr lang="en-US" altLang="zh-TW" dirty="0" err="1"/>
              <a:t>boolean</a:t>
            </a:r>
            <a:r>
              <a:rPr lang="en-US" altLang="zh-TW" dirty="0"/>
              <a:t> </a:t>
            </a:r>
            <a:r>
              <a:rPr lang="en-US" altLang="zh-TW" dirty="0" err="1"/>
              <a:t>shouldComponentUpdate</a:t>
            </a:r>
            <a:r>
              <a:rPr lang="en-US" altLang="zh-TW" dirty="0"/>
              <a:t>(</a:t>
            </a:r>
            <a:r>
              <a:rPr lang="en-US" altLang="zh-TW" dirty="0" err="1"/>
              <a:t>nextProps,nextState</a:t>
            </a:r>
            <a:r>
              <a:rPr lang="en-US" altLang="zh-TW" dirty="0"/>
              <a:t>);</a:t>
            </a:r>
            <a:endParaRPr lang="zh-TW" altLang="zh-TW" dirty="0"/>
          </a:p>
          <a:p>
            <a:r>
              <a:rPr lang="zh-CN" altLang="zh-TW" dirty="0"/>
              <a:t>②当</a:t>
            </a:r>
            <a:r>
              <a:rPr lang="en-US" altLang="zh-TW" dirty="0"/>
              <a:t>props(</a:t>
            </a:r>
            <a:r>
              <a:rPr lang="zh-CN" altLang="zh-TW" dirty="0"/>
              <a:t>属性</a:t>
            </a:r>
            <a:r>
              <a:rPr lang="en-US" altLang="zh-TW" dirty="0"/>
              <a:t>)</a:t>
            </a:r>
            <a:r>
              <a:rPr lang="zh-CN" altLang="zh-TW" dirty="0"/>
              <a:t>或者状态</a:t>
            </a:r>
            <a:r>
              <a:rPr lang="en-US" altLang="zh-TW" dirty="0"/>
              <a:t>(state)</a:t>
            </a:r>
            <a:r>
              <a:rPr lang="zh-CN" altLang="zh-TW" dirty="0"/>
              <a:t>发生改变的时候会触发该函数，分别对应接收的两个参数，根据返回的布尔值来决定是否需要对页面进行重新渲染，如果不进行渲染，那么该方法后续的</a:t>
            </a:r>
            <a:r>
              <a:rPr lang="en-US" altLang="zh-TW" dirty="0" err="1"/>
              <a:t>componentWillUpdate</a:t>
            </a:r>
            <a:r>
              <a:rPr lang="zh-CN" altLang="zh-TW" dirty="0"/>
              <a:t>与</a:t>
            </a:r>
            <a:r>
              <a:rPr lang="en-US" altLang="zh-TW" dirty="0" err="1"/>
              <a:t>componentDidUpdate</a:t>
            </a:r>
            <a:r>
              <a:rPr lang="zh-CN" altLang="zh-TW" dirty="0"/>
              <a:t>都不会被执行。</a:t>
            </a:r>
            <a:endParaRPr lang="zh-TW" altLang="zh-TW" dirty="0"/>
          </a:p>
          <a:p>
            <a:r>
              <a:rPr lang="zh-CN" altLang="zh-TW" dirty="0"/>
              <a:t>③该函数默认会返回</a:t>
            </a:r>
            <a:r>
              <a:rPr lang="en-US" altLang="zh-TW" dirty="0"/>
              <a:t>true</a:t>
            </a:r>
            <a:r>
              <a:rPr lang="zh-CN" altLang="zh-TW" dirty="0"/>
              <a:t>。</a:t>
            </a:r>
            <a:endParaRPr lang="zh-TW" altLang="zh-TW" dirty="0"/>
          </a:p>
          <a:p>
            <a:r>
              <a:rPr lang="zh-CN" altLang="zh-TW" dirty="0"/>
              <a:t>④应用场景：可以在该函数中编写一些逻辑来判断渲染类型，来阻值一些没有必要的重新渲染，达到提升应用运行效率的目的。</a:t>
            </a:r>
            <a:endParaRPr lang="zh-TW" altLang="zh-TW" dirty="0"/>
          </a:p>
          <a:p>
            <a:endParaRPr lang="zh-TW" altLang="en-US" dirty="0">
              <a:solidFill>
                <a:prstClr val="black"/>
              </a:solidFill>
            </a:endParaRPr>
          </a:p>
        </p:txBody>
      </p:sp>
      <p:sp>
        <p:nvSpPr>
          <p:cNvPr id="8" name="橢圓 7"/>
          <p:cNvSpPr/>
          <p:nvPr/>
        </p:nvSpPr>
        <p:spPr>
          <a:xfrm>
            <a:off x="2480093" y="2963171"/>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828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50" y="1519066"/>
            <a:ext cx="5187351" cy="470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639018" y="1023849"/>
            <a:ext cx="2070340" cy="369332"/>
          </a:xfrm>
          <a:prstGeom prst="rect">
            <a:avLst/>
          </a:prstGeom>
          <a:noFill/>
        </p:spPr>
        <p:txBody>
          <a:bodyPr wrap="square" rtlCol="0">
            <a:spAutoFit/>
          </a:bodyPr>
          <a:lstStyle/>
          <a:p>
            <a:r>
              <a:rPr lang="zh-CN" altLang="en-US" dirty="0" smtClean="0">
                <a:solidFill>
                  <a:prstClr val="black"/>
                </a:solidFill>
              </a:rPr>
              <a:t>运行阶段</a:t>
            </a:r>
            <a:endParaRPr lang="zh-TW" altLang="en-US" dirty="0">
              <a:solidFill>
                <a:prstClr val="black"/>
              </a:solidFill>
            </a:endParaRPr>
          </a:p>
        </p:txBody>
      </p:sp>
      <p:sp>
        <p:nvSpPr>
          <p:cNvPr id="3" name="文字方塊 2"/>
          <p:cNvSpPr txBox="1"/>
          <p:nvPr/>
        </p:nvSpPr>
        <p:spPr>
          <a:xfrm>
            <a:off x="5656051" y="2265450"/>
            <a:ext cx="6202393" cy="2031325"/>
          </a:xfrm>
          <a:prstGeom prst="rect">
            <a:avLst/>
          </a:prstGeom>
          <a:noFill/>
        </p:spPr>
        <p:txBody>
          <a:bodyPr wrap="square" rtlCol="0">
            <a:spAutoFit/>
          </a:bodyPr>
          <a:lstStyle/>
          <a:p>
            <a:r>
              <a:rPr lang="en-US" altLang="zh-TW" dirty="0" err="1"/>
              <a:t>componentWillUpdate</a:t>
            </a:r>
            <a:endParaRPr lang="zh-TW" altLang="zh-TW" dirty="0"/>
          </a:p>
          <a:p>
            <a:r>
              <a:rPr lang="zh-CN" altLang="zh-TW" dirty="0"/>
              <a:t>①该方法原型与上一方法相同，在重新渲染前会调用该方法，为渲染进行准备工作。</a:t>
            </a:r>
            <a:endParaRPr lang="zh-TW" altLang="zh-TW" dirty="0"/>
          </a:p>
          <a:p>
            <a:r>
              <a:rPr lang="zh-CN" altLang="zh-TW" dirty="0"/>
              <a:t>②该函数无返回值。</a:t>
            </a:r>
            <a:endParaRPr lang="zh-TW" altLang="zh-TW" dirty="0"/>
          </a:p>
          <a:p>
            <a:r>
              <a:rPr lang="zh-CN" altLang="zh-TW" dirty="0"/>
              <a:t>③注意：在该方法中，不应该对状态机变量进行修改，要改变，也应该在</a:t>
            </a:r>
            <a:r>
              <a:rPr lang="en-US" altLang="zh-TW" dirty="0" err="1"/>
              <a:t>componentWillReceiveProps</a:t>
            </a:r>
            <a:r>
              <a:rPr lang="zh-CN" altLang="zh-TW" dirty="0"/>
              <a:t>当中进行。</a:t>
            </a:r>
            <a:endParaRPr lang="zh-TW" altLang="zh-TW" dirty="0"/>
          </a:p>
          <a:p>
            <a:endParaRPr lang="zh-TW" altLang="en-US" dirty="0">
              <a:solidFill>
                <a:prstClr val="black"/>
              </a:solidFill>
            </a:endParaRPr>
          </a:p>
        </p:txBody>
      </p:sp>
      <p:sp>
        <p:nvSpPr>
          <p:cNvPr id="8" name="橢圓 7"/>
          <p:cNvSpPr/>
          <p:nvPr/>
        </p:nvSpPr>
        <p:spPr>
          <a:xfrm>
            <a:off x="2510286" y="4028527"/>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828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50" y="1519066"/>
            <a:ext cx="5187351" cy="470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639018" y="1023849"/>
            <a:ext cx="2070340" cy="369332"/>
          </a:xfrm>
          <a:prstGeom prst="rect">
            <a:avLst/>
          </a:prstGeom>
          <a:noFill/>
        </p:spPr>
        <p:txBody>
          <a:bodyPr wrap="square" rtlCol="0">
            <a:spAutoFit/>
          </a:bodyPr>
          <a:lstStyle/>
          <a:p>
            <a:r>
              <a:rPr lang="zh-CN" altLang="en-US" dirty="0" smtClean="0">
                <a:solidFill>
                  <a:prstClr val="black"/>
                </a:solidFill>
              </a:rPr>
              <a:t>运行阶段</a:t>
            </a:r>
            <a:endParaRPr lang="zh-TW" altLang="en-US" dirty="0">
              <a:solidFill>
                <a:prstClr val="black"/>
              </a:solidFill>
            </a:endParaRPr>
          </a:p>
        </p:txBody>
      </p:sp>
      <p:sp>
        <p:nvSpPr>
          <p:cNvPr id="3" name="文字方塊 2"/>
          <p:cNvSpPr txBox="1"/>
          <p:nvPr/>
        </p:nvSpPr>
        <p:spPr>
          <a:xfrm>
            <a:off x="5656051" y="2265450"/>
            <a:ext cx="6202393" cy="1754326"/>
          </a:xfrm>
          <a:prstGeom prst="rect">
            <a:avLst/>
          </a:prstGeom>
          <a:noFill/>
        </p:spPr>
        <p:txBody>
          <a:bodyPr wrap="square" rtlCol="0">
            <a:spAutoFit/>
          </a:bodyPr>
          <a:lstStyle/>
          <a:p>
            <a:r>
              <a:rPr lang="en-US" altLang="zh-TW" dirty="0" smtClean="0"/>
              <a:t>render</a:t>
            </a:r>
            <a:r>
              <a:rPr lang="zh-CN" altLang="zh-TW" dirty="0"/>
              <a:t>：跟初始化的时候功能一样。</a:t>
            </a:r>
            <a:endParaRPr lang="zh-TW" altLang="zh-TW" dirty="0"/>
          </a:p>
          <a:p>
            <a:r>
              <a:rPr lang="en-US" altLang="zh-TW" dirty="0"/>
              <a:t> </a:t>
            </a:r>
            <a:endParaRPr lang="zh-TW" altLang="zh-TW" dirty="0"/>
          </a:p>
          <a:p>
            <a:r>
              <a:rPr lang="en-US" altLang="zh-TW" dirty="0" err="1" smtClean="0"/>
              <a:t>componentDidUpdate</a:t>
            </a:r>
            <a:endParaRPr lang="zh-TW" altLang="zh-TW" dirty="0"/>
          </a:p>
          <a:p>
            <a:r>
              <a:rPr lang="zh-CN" altLang="zh-TW" dirty="0"/>
              <a:t>该函数会在重新渲染</a:t>
            </a:r>
            <a:r>
              <a:rPr lang="en-US" altLang="zh-TW" dirty="0"/>
              <a:t>render</a:t>
            </a:r>
            <a:r>
              <a:rPr lang="zh-CN" altLang="zh-TW" dirty="0"/>
              <a:t>之后调用，传递过来的是当前的</a:t>
            </a:r>
            <a:r>
              <a:rPr lang="en-US" altLang="zh-TW" dirty="0"/>
              <a:t>props</a:t>
            </a:r>
            <a:r>
              <a:rPr lang="zh-CN" altLang="zh-TW" dirty="0"/>
              <a:t>和</a:t>
            </a:r>
            <a:r>
              <a:rPr lang="en-US" altLang="zh-TW" dirty="0"/>
              <a:t>state</a:t>
            </a:r>
            <a:r>
              <a:rPr lang="zh-CN" altLang="zh-TW" dirty="0"/>
              <a:t>。</a:t>
            </a:r>
            <a:endParaRPr lang="zh-TW" altLang="zh-TW" dirty="0"/>
          </a:p>
          <a:p>
            <a:endParaRPr lang="zh-TW" altLang="en-US" dirty="0">
              <a:solidFill>
                <a:prstClr val="black"/>
              </a:solidFill>
            </a:endParaRPr>
          </a:p>
        </p:txBody>
      </p:sp>
      <p:sp>
        <p:nvSpPr>
          <p:cNvPr id="8" name="橢圓 7"/>
          <p:cNvSpPr/>
          <p:nvPr/>
        </p:nvSpPr>
        <p:spPr>
          <a:xfrm>
            <a:off x="2531851" y="4860983"/>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531851" y="5668990"/>
            <a:ext cx="1643332" cy="655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8285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65" y="1608738"/>
            <a:ext cx="234315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1699402" y="1052423"/>
            <a:ext cx="1206756" cy="370936"/>
          </a:xfrm>
          <a:prstGeom prst="rect">
            <a:avLst/>
          </a:prstGeom>
          <a:noFill/>
        </p:spPr>
        <p:txBody>
          <a:bodyPr wrap="square" rtlCol="0">
            <a:spAutoFit/>
          </a:bodyPr>
          <a:lstStyle/>
          <a:p>
            <a:r>
              <a:rPr lang="zh-CN" altLang="en-US" dirty="0" smtClean="0"/>
              <a:t>销毁阶段</a:t>
            </a:r>
            <a:endParaRPr lang="zh-TW" altLang="en-US" dirty="0"/>
          </a:p>
        </p:txBody>
      </p:sp>
      <p:sp>
        <p:nvSpPr>
          <p:cNvPr id="3" name="文字方塊 2"/>
          <p:cNvSpPr txBox="1"/>
          <p:nvPr/>
        </p:nvSpPr>
        <p:spPr>
          <a:xfrm>
            <a:off x="5588659" y="2440020"/>
            <a:ext cx="5055080" cy="1200329"/>
          </a:xfrm>
          <a:prstGeom prst="rect">
            <a:avLst/>
          </a:prstGeom>
          <a:noFill/>
        </p:spPr>
        <p:txBody>
          <a:bodyPr wrap="square" rtlCol="0">
            <a:spAutoFit/>
          </a:bodyPr>
          <a:lstStyle/>
          <a:p>
            <a:r>
              <a:rPr lang="en-US" altLang="zh-CN" dirty="0" err="1"/>
              <a:t>componentWillUnmount</a:t>
            </a:r>
            <a:endParaRPr lang="en-US" altLang="zh-CN" dirty="0"/>
          </a:p>
          <a:p>
            <a:r>
              <a:rPr lang="zh-CN" altLang="en-US" dirty="0"/>
              <a:t>该方法会在</a:t>
            </a:r>
            <a:r>
              <a:rPr lang="en-US" altLang="zh-CN" dirty="0"/>
              <a:t>RN</a:t>
            </a:r>
            <a:r>
              <a:rPr lang="zh-CN" altLang="en-US" dirty="0"/>
              <a:t>卸载之前调用，无参无返回值，在该方法中，需要对该组件当中申请或者订阅的某些资源与消息进行释放。</a:t>
            </a:r>
          </a:p>
        </p:txBody>
      </p:sp>
    </p:spTree>
    <p:extLst>
      <p:ext uri="{BB962C8B-B14F-4D97-AF65-F5344CB8AC3E}">
        <p14:creationId xmlns:p14="http://schemas.microsoft.com/office/powerpoint/2010/main" val="191800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生命周期</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3" y="196850"/>
            <a:ext cx="5840412" cy="646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群組 1"/>
          <p:cNvGrpSpPr/>
          <p:nvPr/>
        </p:nvGrpSpPr>
        <p:grpSpPr>
          <a:xfrm>
            <a:off x="2639682" y="348139"/>
            <a:ext cx="6866586" cy="6380464"/>
            <a:chOff x="2639682" y="348139"/>
            <a:chExt cx="6866586" cy="6380464"/>
          </a:xfrm>
        </p:grpSpPr>
        <p:sp>
          <p:nvSpPr>
            <p:cNvPr id="4" name="矩形 3"/>
            <p:cNvSpPr/>
            <p:nvPr/>
          </p:nvSpPr>
          <p:spPr>
            <a:xfrm>
              <a:off x="4649638" y="348139"/>
              <a:ext cx="2130724" cy="2343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062376" y="2855342"/>
              <a:ext cx="4071669" cy="38732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7487728" y="2544792"/>
              <a:ext cx="2001329" cy="30364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610565" y="841877"/>
              <a:ext cx="646331" cy="276999"/>
            </a:xfrm>
            <a:prstGeom prst="rect">
              <a:avLst/>
            </a:prstGeom>
            <a:noFill/>
          </p:spPr>
          <p:txBody>
            <a:bodyPr wrap="none" rtlCol="0">
              <a:spAutoFit/>
            </a:bodyPr>
            <a:lstStyle/>
            <a:p>
              <a:r>
                <a:rPr lang="zh-CN" altLang="en-US" sz="1200" dirty="0" smtClean="0">
                  <a:solidFill>
                    <a:srgbClr val="FF0000"/>
                  </a:solidFill>
                </a:rPr>
                <a:t>初始化</a:t>
              </a:r>
              <a:endParaRPr lang="zh-TW" altLang="en-US" sz="1200" dirty="0">
                <a:solidFill>
                  <a:srgbClr val="FF0000"/>
                </a:solidFill>
              </a:endParaRPr>
            </a:p>
          </p:txBody>
        </p:sp>
        <p:sp>
          <p:nvSpPr>
            <p:cNvPr id="12" name="文字方塊 11"/>
            <p:cNvSpPr txBox="1"/>
            <p:nvPr/>
          </p:nvSpPr>
          <p:spPr>
            <a:xfrm>
              <a:off x="2639682" y="5224096"/>
              <a:ext cx="646331" cy="276999"/>
            </a:xfrm>
            <a:prstGeom prst="rect">
              <a:avLst/>
            </a:prstGeom>
            <a:noFill/>
          </p:spPr>
          <p:txBody>
            <a:bodyPr wrap="none" rtlCol="0">
              <a:spAutoFit/>
            </a:bodyPr>
            <a:lstStyle/>
            <a:p>
              <a:r>
                <a:rPr lang="zh-CN" altLang="en-US" sz="1200" dirty="0">
                  <a:solidFill>
                    <a:srgbClr val="FF0000"/>
                  </a:solidFill>
                </a:rPr>
                <a:t>运行中</a:t>
              </a:r>
              <a:endParaRPr lang="zh-TW" altLang="en-US" sz="1200" dirty="0">
                <a:solidFill>
                  <a:srgbClr val="FF0000"/>
                </a:solidFill>
              </a:endParaRPr>
            </a:p>
          </p:txBody>
        </p:sp>
        <p:sp>
          <p:nvSpPr>
            <p:cNvPr id="13" name="文字方塊 12"/>
            <p:cNvSpPr txBox="1"/>
            <p:nvPr/>
          </p:nvSpPr>
          <p:spPr>
            <a:xfrm>
              <a:off x="9013825" y="4406187"/>
              <a:ext cx="492443" cy="276999"/>
            </a:xfrm>
            <a:prstGeom prst="rect">
              <a:avLst/>
            </a:prstGeom>
            <a:noFill/>
          </p:spPr>
          <p:txBody>
            <a:bodyPr wrap="none" rtlCol="0">
              <a:spAutoFit/>
            </a:bodyPr>
            <a:lstStyle/>
            <a:p>
              <a:r>
                <a:rPr lang="zh-CN" altLang="en-US" sz="1200" dirty="0">
                  <a:solidFill>
                    <a:srgbClr val="FF0000"/>
                  </a:solidFill>
                </a:rPr>
                <a:t>销毁</a:t>
              </a:r>
              <a:endParaRPr lang="zh-TW" altLang="en-US" sz="1200" dirty="0">
                <a:solidFill>
                  <a:srgbClr val="FF0000"/>
                </a:solidFill>
              </a:endParaRPr>
            </a:p>
          </p:txBody>
        </p:sp>
      </p:grpSp>
    </p:spTree>
    <p:extLst>
      <p:ext uri="{BB962C8B-B14F-4D97-AF65-F5344CB8AC3E}">
        <p14:creationId xmlns:p14="http://schemas.microsoft.com/office/powerpoint/2010/main" val="136312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48572" y="348139"/>
            <a:ext cx="2932983"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Props</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State</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208640" y="1630392"/>
            <a:ext cx="8306296" cy="4801314"/>
          </a:xfrm>
          <a:prstGeom prst="rect">
            <a:avLst/>
          </a:prstGeom>
          <a:noFill/>
        </p:spPr>
        <p:txBody>
          <a:bodyPr wrap="square" rtlCol="0">
            <a:spAutoFit/>
          </a:bodyPr>
          <a:lstStyle/>
          <a:p>
            <a:r>
              <a:rPr lang="en-US" altLang="zh-CN" b="1" dirty="0" smtClean="0"/>
              <a:t>State</a:t>
            </a:r>
          </a:p>
          <a:p>
            <a:endParaRPr lang="en-US" altLang="zh-CN" dirty="0"/>
          </a:p>
          <a:p>
            <a:r>
              <a:rPr lang="zh-CN" altLang="en-US" dirty="0"/>
              <a:t>（</a:t>
            </a:r>
            <a:r>
              <a:rPr lang="en-US" altLang="zh-CN" dirty="0"/>
              <a:t>1</a:t>
            </a:r>
            <a:r>
              <a:rPr lang="zh-CN" altLang="en-US" dirty="0"/>
              <a:t>）作用</a:t>
            </a:r>
          </a:p>
          <a:p>
            <a:r>
              <a:rPr lang="zh-CN" altLang="en-US" dirty="0"/>
              <a:t>　　</a:t>
            </a:r>
            <a:r>
              <a:rPr lang="en-US" altLang="zh-CN" dirty="0"/>
              <a:t>State</a:t>
            </a:r>
            <a:r>
              <a:rPr lang="zh-CN" altLang="en-US" dirty="0"/>
              <a:t>是</a:t>
            </a:r>
            <a:r>
              <a:rPr lang="en-US" altLang="zh-CN" dirty="0"/>
              <a:t>RN</a:t>
            </a:r>
            <a:r>
              <a:rPr lang="zh-CN" altLang="en-US" dirty="0"/>
              <a:t>中组件的一个对象，</a:t>
            </a:r>
            <a:r>
              <a:rPr lang="en-US" altLang="zh-CN" dirty="0"/>
              <a:t>RN</a:t>
            </a:r>
            <a:r>
              <a:rPr lang="zh-CN" altLang="en-US" dirty="0"/>
              <a:t>把用户界面当做是状态机，想象它有不同的状态然后渲染这些状态，可以轻松让用户界面与数据保持</a:t>
            </a:r>
            <a:r>
              <a:rPr lang="zh-CN" altLang="en-US"/>
              <a:t>一致</a:t>
            </a:r>
            <a:r>
              <a:rPr lang="zh-CN" altLang="en-US" smtClean="0"/>
              <a:t>。</a:t>
            </a:r>
            <a:r>
              <a:rPr lang="en-US" altLang="zh-CN" smtClean="0"/>
              <a:t>RN</a:t>
            </a:r>
            <a:r>
              <a:rPr lang="zh-CN" altLang="en-US" dirty="0"/>
              <a:t>中，更新组件的</a:t>
            </a:r>
            <a:r>
              <a:rPr lang="en-US" altLang="zh-CN" dirty="0"/>
              <a:t>state</a:t>
            </a:r>
            <a:r>
              <a:rPr lang="zh-CN" altLang="en-US" dirty="0"/>
              <a:t>会导致重新渲染用户界面</a:t>
            </a:r>
            <a:r>
              <a:rPr lang="en-US" altLang="zh-CN" dirty="0"/>
              <a:t>(</a:t>
            </a:r>
            <a:r>
              <a:rPr lang="zh-CN" altLang="en-US" dirty="0"/>
              <a:t>不操作</a:t>
            </a:r>
            <a:r>
              <a:rPr lang="en-US" altLang="zh-CN" dirty="0"/>
              <a:t>DOM)</a:t>
            </a:r>
            <a:r>
              <a:rPr lang="zh-CN" altLang="en-US" dirty="0"/>
              <a:t>。简单来说，就是用户界面会随着</a:t>
            </a:r>
            <a:r>
              <a:rPr lang="en-US" altLang="zh-CN" dirty="0"/>
              <a:t>state</a:t>
            </a:r>
            <a:r>
              <a:rPr lang="zh-CN" altLang="en-US" dirty="0"/>
              <a:t>变化而变化。</a:t>
            </a:r>
          </a:p>
          <a:p>
            <a:endParaRPr lang="zh-CN" altLang="en-US" dirty="0"/>
          </a:p>
          <a:p>
            <a:r>
              <a:rPr lang="zh-CN" altLang="en-US" dirty="0"/>
              <a:t>（</a:t>
            </a:r>
            <a:r>
              <a:rPr lang="en-US" altLang="zh-CN" dirty="0"/>
              <a:t>2</a:t>
            </a:r>
            <a:r>
              <a:rPr lang="zh-CN" altLang="en-US" dirty="0"/>
              <a:t>）原理</a:t>
            </a:r>
          </a:p>
          <a:p>
            <a:r>
              <a:rPr lang="en-US" altLang="zh-CN" dirty="0"/>
              <a:t> </a:t>
            </a:r>
            <a:r>
              <a:rPr lang="en-US" altLang="zh-CN" dirty="0" smtClean="0"/>
              <a:t>   </a:t>
            </a:r>
            <a:r>
              <a:rPr lang="zh-CN" altLang="en-US" dirty="0" smtClean="0"/>
              <a:t>常用</a:t>
            </a:r>
            <a:r>
              <a:rPr lang="zh-CN" altLang="en-US" dirty="0"/>
              <a:t>的通知</a:t>
            </a:r>
            <a:r>
              <a:rPr lang="en-US" altLang="zh-CN" dirty="0"/>
              <a:t>RN</a:t>
            </a:r>
            <a:r>
              <a:rPr lang="zh-CN" altLang="en-US" dirty="0"/>
              <a:t>数据变化的方法是调用</a:t>
            </a:r>
            <a:r>
              <a:rPr lang="en-US" altLang="zh-CN" dirty="0" err="1"/>
              <a:t>setState</a:t>
            </a:r>
            <a:r>
              <a:rPr lang="en-US" altLang="zh-CN" dirty="0"/>
              <a:t>(</a:t>
            </a:r>
            <a:r>
              <a:rPr lang="en-US" altLang="zh-CN" dirty="0" err="1"/>
              <a:t>data,callback</a:t>
            </a:r>
            <a:r>
              <a:rPr lang="en-US" altLang="zh-CN" dirty="0"/>
              <a:t>)</a:t>
            </a:r>
            <a:r>
              <a:rPr lang="zh-CN" altLang="en-US" dirty="0"/>
              <a:t>，这个方法会合并</a:t>
            </a:r>
            <a:r>
              <a:rPr lang="en-US" altLang="zh-CN" dirty="0"/>
              <a:t>data</a:t>
            </a:r>
            <a:r>
              <a:rPr lang="zh-CN" altLang="en-US" dirty="0"/>
              <a:t>到</a:t>
            </a:r>
            <a:r>
              <a:rPr lang="en-US" altLang="zh-CN" dirty="0" err="1"/>
              <a:t>this.state</a:t>
            </a:r>
            <a:r>
              <a:rPr lang="zh-CN" altLang="en-US" dirty="0"/>
              <a:t>，并重新渲染组件，渲染完成后，调用可选的</a:t>
            </a:r>
            <a:r>
              <a:rPr lang="en-US" altLang="zh-CN" dirty="0"/>
              <a:t>callback</a:t>
            </a:r>
            <a:r>
              <a:rPr lang="zh-CN" altLang="en-US" dirty="0"/>
              <a:t>回调。大部分情况不需要</a:t>
            </a:r>
            <a:r>
              <a:rPr lang="en-US" altLang="zh-CN" dirty="0"/>
              <a:t>callback</a:t>
            </a:r>
            <a:r>
              <a:rPr lang="zh-CN" altLang="en-US" dirty="0" smtClean="0"/>
              <a:t>。</a:t>
            </a:r>
            <a:endParaRPr lang="en-US" altLang="zh-CN" dirty="0" smtClean="0"/>
          </a:p>
          <a:p>
            <a:endParaRPr lang="en-US" altLang="zh-CN" dirty="0"/>
          </a:p>
          <a:p>
            <a:r>
              <a:rPr lang="en-US" altLang="zh-CN" b="1" dirty="0" smtClean="0"/>
              <a:t>Props</a:t>
            </a:r>
          </a:p>
          <a:p>
            <a:endParaRPr lang="en-US" altLang="zh-CN" dirty="0"/>
          </a:p>
          <a:p>
            <a:r>
              <a:rPr lang="zh-CN" altLang="en-US" dirty="0" smtClean="0"/>
              <a:t>    组</a:t>
            </a:r>
            <a:r>
              <a:rPr lang="zh-CN" altLang="en-US" dirty="0"/>
              <a:t>件中的</a:t>
            </a:r>
            <a:r>
              <a:rPr lang="en-US" altLang="zh-CN" dirty="0"/>
              <a:t>props</a:t>
            </a:r>
            <a:r>
              <a:rPr lang="zh-CN" altLang="en-US" dirty="0"/>
              <a:t>是一种父级向子级传递数据的方式。</a:t>
            </a:r>
          </a:p>
          <a:p>
            <a:endParaRPr lang="zh-CN" altLang="en-US" dirty="0"/>
          </a:p>
        </p:txBody>
      </p:sp>
    </p:spTree>
    <p:extLst>
      <p:ext uri="{BB962C8B-B14F-4D97-AF65-F5344CB8AC3E}">
        <p14:creationId xmlns:p14="http://schemas.microsoft.com/office/powerpoint/2010/main" val="95401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48572" y="348139"/>
            <a:ext cx="2932983"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Props</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State</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381169" y="3113442"/>
            <a:ext cx="8306296" cy="3139321"/>
          </a:xfrm>
          <a:prstGeom prst="rect">
            <a:avLst/>
          </a:prstGeom>
          <a:noFill/>
        </p:spPr>
        <p:txBody>
          <a:bodyPr wrap="square" rtlCol="0">
            <a:spAutoFit/>
          </a:bodyPr>
          <a:lstStyle/>
          <a:p>
            <a:r>
              <a:rPr lang="zh-CN" altLang="en-US" dirty="0" smtClean="0"/>
              <a:t>（</a:t>
            </a:r>
            <a:r>
              <a:rPr lang="en-US" altLang="zh-CN" dirty="0"/>
              <a:t>1</a:t>
            </a:r>
            <a:r>
              <a:rPr lang="zh-CN" altLang="en-US" dirty="0"/>
              <a:t>）相同点</a:t>
            </a:r>
          </a:p>
          <a:p>
            <a:r>
              <a:rPr lang="zh-CN" altLang="en-US" dirty="0"/>
              <a:t>①不管是</a:t>
            </a:r>
            <a:r>
              <a:rPr lang="en-US" altLang="zh-CN" dirty="0"/>
              <a:t>props</a:t>
            </a:r>
            <a:r>
              <a:rPr lang="zh-CN" altLang="en-US" dirty="0"/>
              <a:t>还是</a:t>
            </a:r>
            <a:r>
              <a:rPr lang="en-US" altLang="zh-CN" dirty="0"/>
              <a:t>state</a:t>
            </a:r>
            <a:r>
              <a:rPr lang="zh-CN" altLang="en-US" dirty="0"/>
              <a:t>的改变，都会引发</a:t>
            </a:r>
            <a:r>
              <a:rPr lang="en-US" altLang="zh-CN" dirty="0"/>
              <a:t>render</a:t>
            </a:r>
            <a:r>
              <a:rPr lang="zh-CN" altLang="en-US" dirty="0"/>
              <a:t>的重新渲染。</a:t>
            </a:r>
          </a:p>
          <a:p>
            <a:r>
              <a:rPr lang="zh-CN" altLang="en-US" dirty="0"/>
              <a:t>②都能由自身组件的相应初始化函数设定初始值。</a:t>
            </a:r>
          </a:p>
          <a:p>
            <a:endParaRPr lang="zh-CN" altLang="en-US" dirty="0"/>
          </a:p>
          <a:p>
            <a:r>
              <a:rPr lang="zh-CN" altLang="en-US" dirty="0"/>
              <a:t>（</a:t>
            </a:r>
            <a:r>
              <a:rPr lang="en-US" altLang="zh-CN" dirty="0"/>
              <a:t>2</a:t>
            </a:r>
            <a:r>
              <a:rPr lang="zh-CN" altLang="en-US" dirty="0"/>
              <a:t>）不同点</a:t>
            </a:r>
          </a:p>
          <a:p>
            <a:r>
              <a:rPr lang="zh-CN" altLang="en-US" dirty="0"/>
              <a:t>①初始值来源：</a:t>
            </a:r>
            <a:r>
              <a:rPr lang="en-US" altLang="zh-CN" dirty="0"/>
              <a:t>state</a:t>
            </a:r>
            <a:r>
              <a:rPr lang="zh-CN" altLang="en-US" dirty="0"/>
              <a:t>的初始值来自于自身的</a:t>
            </a:r>
            <a:r>
              <a:rPr lang="en-US" altLang="zh-CN" dirty="0"/>
              <a:t>constructor</a:t>
            </a:r>
            <a:r>
              <a:rPr lang="zh-CN" altLang="en-US" dirty="0"/>
              <a:t>函数；</a:t>
            </a:r>
            <a:r>
              <a:rPr lang="en-US" altLang="zh-CN" dirty="0"/>
              <a:t>props</a:t>
            </a:r>
            <a:r>
              <a:rPr lang="zh-CN" altLang="en-US" dirty="0"/>
              <a:t>来自于父组件或者自身</a:t>
            </a:r>
            <a:r>
              <a:rPr lang="en-US" altLang="zh-CN" dirty="0" err="1"/>
              <a:t>getDefaultProps</a:t>
            </a:r>
            <a:r>
              <a:rPr lang="zh-CN" altLang="en-US" dirty="0"/>
              <a:t>（若</a:t>
            </a:r>
            <a:r>
              <a:rPr lang="en-US" altLang="zh-CN" dirty="0"/>
              <a:t>key</a:t>
            </a:r>
            <a:r>
              <a:rPr lang="zh-CN" altLang="en-US" dirty="0"/>
              <a:t>相同前者可覆盖后者）。</a:t>
            </a:r>
          </a:p>
          <a:p>
            <a:r>
              <a:rPr lang="zh-CN" altLang="en-US" dirty="0"/>
              <a:t>②修改方式：</a:t>
            </a:r>
            <a:r>
              <a:rPr lang="en-US" altLang="zh-CN" dirty="0"/>
              <a:t>state</a:t>
            </a:r>
            <a:r>
              <a:rPr lang="zh-CN" altLang="en-US" dirty="0"/>
              <a:t>只能在自身组件中</a:t>
            </a:r>
            <a:r>
              <a:rPr lang="en-US" altLang="zh-CN" dirty="0" err="1"/>
              <a:t>setState</a:t>
            </a:r>
            <a:r>
              <a:rPr lang="zh-CN" altLang="en-US" dirty="0"/>
              <a:t>，不能由父组件修改；</a:t>
            </a:r>
            <a:r>
              <a:rPr lang="en-US" altLang="zh-CN" dirty="0"/>
              <a:t>props</a:t>
            </a:r>
            <a:r>
              <a:rPr lang="zh-CN" altLang="en-US" dirty="0"/>
              <a:t>只能由父组件修改，不能在自身组件修改。</a:t>
            </a:r>
          </a:p>
          <a:p>
            <a:r>
              <a:rPr lang="zh-CN" altLang="en-US" dirty="0"/>
              <a:t>③对子组件：</a:t>
            </a:r>
            <a:r>
              <a:rPr lang="en-US" altLang="zh-CN" dirty="0"/>
              <a:t>props</a:t>
            </a:r>
            <a:r>
              <a:rPr lang="zh-CN" altLang="en-US" dirty="0"/>
              <a:t>是一个父组件传递给子组件的数据流，这个数据流可以一直传递到子孙组件；</a:t>
            </a:r>
            <a:r>
              <a:rPr lang="en-US" altLang="zh-CN" dirty="0"/>
              <a:t>state</a:t>
            </a:r>
            <a:r>
              <a:rPr lang="zh-CN" altLang="en-US" dirty="0"/>
              <a:t>代表的是一个组件内部自身的状态，只能在自身组件中存在</a:t>
            </a:r>
            <a:r>
              <a:rPr lang="zh-CN" altLang="en-US" b="1"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679" y="1235764"/>
            <a:ext cx="5273675"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72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587259" y="1228460"/>
            <a:ext cx="7919050" cy="1200329"/>
          </a:xfrm>
          <a:prstGeom prst="rect">
            <a:avLst/>
          </a:prstGeom>
          <a:noFill/>
        </p:spPr>
        <p:txBody>
          <a:bodyPr wrap="square" rtlCol="0">
            <a:spAutoFit/>
          </a:bodyPr>
          <a:lstStyle/>
          <a:p>
            <a:r>
              <a:rPr lang="en-US" altLang="zh-TW" b="1" dirty="0"/>
              <a:t>S</a:t>
            </a:r>
            <a:r>
              <a:rPr lang="en-US" altLang="zh-CN" b="1" dirty="0"/>
              <a:t>tyle</a:t>
            </a:r>
            <a:endParaRPr lang="en-US" altLang="zh-CN" dirty="0" smtClean="0"/>
          </a:p>
          <a:p>
            <a:r>
              <a:rPr lang="zh-CN" altLang="en-US" dirty="0" smtClean="0"/>
              <a:t>在</a:t>
            </a:r>
            <a:r>
              <a:rPr lang="en-US" altLang="zh-CN" dirty="0" smtClean="0"/>
              <a:t>RN</a:t>
            </a:r>
            <a:r>
              <a:rPr lang="zh-CN" altLang="en-US" dirty="0" smtClean="0"/>
              <a:t>中</a:t>
            </a:r>
            <a:r>
              <a:rPr lang="zh-TW" altLang="en-US" dirty="0" smtClean="0"/>
              <a:t>使用</a:t>
            </a:r>
            <a:r>
              <a:rPr lang="en-US" altLang="zh-TW" dirty="0"/>
              <a:t>JS</a:t>
            </a:r>
            <a:r>
              <a:rPr lang="zh-TW" altLang="en-US" dirty="0"/>
              <a:t>来写样式，所有的核心组件都接受名为</a:t>
            </a:r>
            <a:r>
              <a:rPr lang="en-US" altLang="zh-TW" dirty="0"/>
              <a:t>style</a:t>
            </a:r>
            <a:r>
              <a:rPr lang="zh-TW" altLang="en-US" dirty="0"/>
              <a:t>的属性。这些样式名基本上是遵循了 </a:t>
            </a:r>
            <a:r>
              <a:rPr lang="en-US" altLang="zh-TW" dirty="0"/>
              <a:t>web </a:t>
            </a:r>
            <a:r>
              <a:rPr lang="zh-TW" altLang="en-US" dirty="0"/>
              <a:t>上的 </a:t>
            </a:r>
            <a:r>
              <a:rPr lang="en-US" altLang="zh-TW" dirty="0"/>
              <a:t>CSS </a:t>
            </a:r>
            <a:r>
              <a:rPr lang="zh-TW" altLang="en-US" dirty="0"/>
              <a:t>的命名，只是按照 </a:t>
            </a:r>
            <a:r>
              <a:rPr lang="en-US" altLang="zh-TW" dirty="0"/>
              <a:t>JS </a:t>
            </a:r>
            <a:r>
              <a:rPr lang="zh-TW" altLang="en-US" dirty="0"/>
              <a:t>的语法要求使用了驼峰命名法，例如将</a:t>
            </a:r>
            <a:r>
              <a:rPr lang="en-US" altLang="zh-TW" dirty="0"/>
              <a:t>background-color</a:t>
            </a:r>
            <a:r>
              <a:rPr lang="zh-TW" altLang="en-US" dirty="0"/>
              <a:t>改为</a:t>
            </a:r>
            <a:r>
              <a:rPr lang="en-US" altLang="zh-TW" dirty="0" err="1"/>
              <a:t>backgroundColor</a:t>
            </a:r>
            <a:r>
              <a:rPr lang="zh-TW" altLang="en-US" dirty="0"/>
              <a:t>。</a:t>
            </a:r>
          </a:p>
        </p:txBody>
      </p:sp>
      <p:sp>
        <p:nvSpPr>
          <p:cNvPr id="4" name="文字方塊 3"/>
          <p:cNvSpPr txBox="1"/>
          <p:nvPr/>
        </p:nvSpPr>
        <p:spPr>
          <a:xfrm>
            <a:off x="1699402" y="2622430"/>
            <a:ext cx="1147315" cy="369332"/>
          </a:xfrm>
          <a:prstGeom prst="rect">
            <a:avLst/>
          </a:prstGeom>
          <a:noFill/>
        </p:spPr>
        <p:txBody>
          <a:bodyPr wrap="square" rtlCol="0">
            <a:spAutoFit/>
          </a:bodyPr>
          <a:lstStyle/>
          <a:p>
            <a:r>
              <a:rPr lang="zh-CN" altLang="en-US" dirty="0"/>
              <a:t>声明</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396" y="3065742"/>
            <a:ext cx="5809892" cy="323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83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12576AE-22D0-4C92-B346-09B70DFAB68C}"/>
              </a:ext>
            </a:extLst>
          </p:cNvPr>
          <p:cNvGrpSpPr/>
          <p:nvPr/>
        </p:nvGrpSpPr>
        <p:grpSpPr>
          <a:xfrm flipH="1">
            <a:off x="4368342" y="3253750"/>
            <a:ext cx="7965748" cy="3647280"/>
            <a:chOff x="-16275" y="2464532"/>
            <a:chExt cx="6472597" cy="2736304"/>
          </a:xfrm>
        </p:grpSpPr>
        <p:pic>
          <p:nvPicPr>
            <p:cNvPr id="3" name="图片 2">
              <a:extLst>
                <a:ext uri="{FF2B5EF4-FFF2-40B4-BE49-F238E27FC236}">
                  <a16:creationId xmlns:a16="http://schemas.microsoft.com/office/drawing/2014/main" xmlns="" id="{1879D8C0-FCA8-4EF1-9200-5175FECFBC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4" name="图片 3">
              <a:extLst>
                <a:ext uri="{FF2B5EF4-FFF2-40B4-BE49-F238E27FC236}">
                  <a16:creationId xmlns:a16="http://schemas.microsoft.com/office/drawing/2014/main" xmlns="" id="{F5AA8ED8-F849-41C5-A3DA-6EEFAF26FF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5" name="等腰三角形 4">
              <a:extLst>
                <a:ext uri="{FF2B5EF4-FFF2-40B4-BE49-F238E27FC236}">
                  <a16:creationId xmlns:a16="http://schemas.microsoft.com/office/drawing/2014/main" xmlns="" id="{C0F7ED83-839E-4F68-A972-81B96D6CC1BA}"/>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10" name="Text Placeholder 3">
            <a:extLst>
              <a:ext uri="{FF2B5EF4-FFF2-40B4-BE49-F238E27FC236}">
                <a16:creationId xmlns:a16="http://schemas.microsoft.com/office/drawing/2014/main" xmlns="" id="{09F46A30-17B7-4E15-8D54-59FA5E914290}"/>
              </a:ext>
            </a:extLst>
          </p:cNvPr>
          <p:cNvSpPr txBox="1">
            <a:spLocks/>
          </p:cNvSpPr>
          <p:nvPr/>
        </p:nvSpPr>
        <p:spPr>
          <a:xfrm>
            <a:off x="2206762" y="2562259"/>
            <a:ext cx="1138132" cy="135421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a:solidFill>
                  <a:schemeClr val="accent1"/>
                </a:solidFill>
                <a:latin typeface="方正姚体" panose="02010601030101010101" pitchFamily="2" charset="-122"/>
                <a:ea typeface="方正姚体" panose="02010601030101010101" pitchFamily="2" charset="-122"/>
                <a:cs typeface="Arial" panose="020B0604020202020204" pitchFamily="34" charset="0"/>
              </a:rPr>
              <a:t>01</a:t>
            </a:r>
          </a:p>
        </p:txBody>
      </p:sp>
      <p:cxnSp>
        <p:nvCxnSpPr>
          <p:cNvPr id="12" name="Straight Connector 13">
            <a:extLst>
              <a:ext uri="{FF2B5EF4-FFF2-40B4-BE49-F238E27FC236}">
                <a16:creationId xmlns:a16="http://schemas.microsoft.com/office/drawing/2014/main" xmlns="" id="{636AF9E6-3605-4777-92E2-21823906F3D5}"/>
              </a:ext>
            </a:extLst>
          </p:cNvPr>
          <p:cNvCxnSpPr/>
          <p:nvPr/>
        </p:nvCxnSpPr>
        <p:spPr>
          <a:xfrm flipH="1">
            <a:off x="1885" y="4110075"/>
            <a:ext cx="6329992"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491159" y="3222115"/>
            <a:ext cx="3254697" cy="523220"/>
          </a:xfrm>
          <a:prstGeom prst="rect">
            <a:avLst/>
          </a:prstGeom>
          <a:noFill/>
        </p:spPr>
        <p:txBody>
          <a:bodyPr wrap="square" rtlCol="0">
            <a:spAutoFit/>
          </a:bodyPr>
          <a:lstStyle/>
          <a:p>
            <a:r>
              <a:rPr lang="en-US" altLang="zh-CN" sz="2800" b="1" dirty="0">
                <a:solidFill>
                  <a:schemeClr val="tx1">
                    <a:lumMod val="75000"/>
                    <a:lumOff val="25000"/>
                  </a:schemeClr>
                </a:solidFill>
                <a:latin typeface="微软雅黑"/>
                <a:ea typeface="微软雅黑"/>
              </a:rPr>
              <a:t>React Native</a:t>
            </a:r>
            <a:r>
              <a:rPr lang="zh-CN" altLang="en-US" sz="2800" b="1" dirty="0">
                <a:solidFill>
                  <a:schemeClr val="tx1">
                    <a:lumMod val="75000"/>
                    <a:lumOff val="25000"/>
                  </a:schemeClr>
                </a:solidFill>
                <a:latin typeface="微软雅黑"/>
                <a:ea typeface="微软雅黑"/>
              </a:rPr>
              <a:t>介</a:t>
            </a:r>
            <a:r>
              <a:rPr lang="zh-CN" altLang="en-US" sz="2800" b="1" dirty="0" smtClean="0">
                <a:solidFill>
                  <a:schemeClr val="tx1">
                    <a:lumMod val="75000"/>
                    <a:lumOff val="25000"/>
                  </a:schemeClr>
                </a:solidFill>
                <a:latin typeface="微软雅黑"/>
                <a:ea typeface="微软雅黑"/>
              </a:rPr>
              <a:t>绍</a:t>
            </a:r>
            <a:endParaRPr lang="zh-CN" altLang="en-US" sz="2800" b="1" dirty="0">
              <a:solidFill>
                <a:schemeClr val="tx1">
                  <a:lumMod val="75000"/>
                  <a:lumOff val="25000"/>
                </a:schemeClr>
              </a:solidFill>
              <a:latin typeface="微软雅黑"/>
              <a:ea typeface="微软雅黑"/>
            </a:endParaRPr>
          </a:p>
        </p:txBody>
      </p:sp>
    </p:spTree>
    <p:extLst>
      <p:ext uri="{BB962C8B-B14F-4D97-AF65-F5344CB8AC3E}">
        <p14:creationId xmlns:p14="http://schemas.microsoft.com/office/powerpoint/2010/main" val="1407135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777040" y="1014406"/>
            <a:ext cx="1147315" cy="369332"/>
          </a:xfrm>
          <a:prstGeom prst="rect">
            <a:avLst/>
          </a:prstGeom>
          <a:noFill/>
        </p:spPr>
        <p:txBody>
          <a:bodyPr wrap="square" rtlCol="0">
            <a:spAutoFit/>
          </a:bodyPr>
          <a:lstStyle/>
          <a:p>
            <a:r>
              <a:rPr lang="zh-CN" altLang="en-US" dirty="0">
                <a:solidFill>
                  <a:prstClr val="black"/>
                </a:solidFill>
              </a:rPr>
              <a:t>书</a:t>
            </a:r>
            <a:r>
              <a:rPr lang="zh-CN" altLang="en-US" dirty="0" smtClean="0">
                <a:solidFill>
                  <a:prstClr val="black"/>
                </a:solidFill>
              </a:rPr>
              <a:t>写格式</a:t>
            </a:r>
            <a:endParaRPr lang="zh-TW" altLang="en-US" dirty="0">
              <a:solidFill>
                <a:prstClr val="black"/>
              </a:solidFil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197" y="1514206"/>
            <a:ext cx="662940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1970416" y="4475506"/>
            <a:ext cx="6090249" cy="1477328"/>
          </a:xfrm>
          <a:prstGeom prst="rect">
            <a:avLst/>
          </a:prstGeom>
          <a:noFill/>
        </p:spPr>
        <p:txBody>
          <a:bodyPr wrap="square" rtlCol="0">
            <a:spAutoFit/>
          </a:bodyPr>
          <a:lstStyle/>
          <a:p>
            <a:pPr lvl="0"/>
            <a:r>
              <a:rPr lang="zh-CN" altLang="zh-TW" dirty="0"/>
              <a:t>特点</a:t>
            </a:r>
            <a:endParaRPr lang="zh-TW" altLang="zh-TW" dirty="0"/>
          </a:p>
          <a:p>
            <a:r>
              <a:rPr lang="zh-CN" altLang="zh-TW" dirty="0"/>
              <a:t>①当属性设置冲突时，后边设置的属性会覆盖先前设置的属性。</a:t>
            </a:r>
            <a:endParaRPr lang="zh-TW" altLang="zh-TW" dirty="0"/>
          </a:p>
          <a:p>
            <a:r>
              <a:rPr lang="zh-CN" altLang="zh-TW" dirty="0"/>
              <a:t>②样式继承，布局嵌套时，里层的组件样式继承外层的。</a:t>
            </a:r>
            <a:endParaRPr lang="zh-TW" altLang="zh-TW" dirty="0"/>
          </a:p>
          <a:p>
            <a:endParaRPr lang="zh-TW"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190" y="5682560"/>
            <a:ext cx="48387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76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4" y="921948"/>
            <a:ext cx="11355781" cy="5936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76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777982" y="1104181"/>
            <a:ext cx="7667941" cy="2031325"/>
          </a:xfrm>
          <a:prstGeom prst="rect">
            <a:avLst/>
          </a:prstGeom>
          <a:noFill/>
        </p:spPr>
        <p:txBody>
          <a:bodyPr wrap="square" rtlCol="0">
            <a:spAutoFit/>
          </a:bodyPr>
          <a:lstStyle/>
          <a:p>
            <a:r>
              <a:rPr lang="en-US" altLang="zh-TW" b="1" dirty="0" err="1" smtClean="0"/>
              <a:t>FlexBox</a:t>
            </a:r>
            <a:r>
              <a:rPr lang="zh-CN" altLang="en-US" b="1" dirty="0" smtClean="0"/>
              <a:t>布局</a:t>
            </a:r>
            <a:endParaRPr lang="en-US" altLang="zh-CN" b="1" dirty="0" smtClean="0"/>
          </a:p>
          <a:p>
            <a:endParaRPr lang="en-US" altLang="zh-CN" dirty="0" smtClean="0"/>
          </a:p>
          <a:p>
            <a:r>
              <a:rPr lang="en-US" altLang="zh-TW" dirty="0" err="1"/>
              <a:t>Flexbox</a:t>
            </a:r>
            <a:r>
              <a:rPr lang="zh-CN" altLang="zh-TW" dirty="0"/>
              <a:t>是</a:t>
            </a:r>
            <a:r>
              <a:rPr lang="en-US" altLang="zh-TW" dirty="0"/>
              <a:t>Flexible Box</a:t>
            </a:r>
            <a:r>
              <a:rPr lang="zh-CN" altLang="zh-TW" dirty="0"/>
              <a:t>的缩写，意为</a:t>
            </a:r>
            <a:r>
              <a:rPr lang="en-US" altLang="zh-TW" dirty="0"/>
              <a:t>'</a:t>
            </a:r>
            <a:r>
              <a:rPr lang="zh-CN" altLang="zh-TW" dirty="0"/>
              <a:t>弹性布局</a:t>
            </a:r>
            <a:r>
              <a:rPr lang="en-US" altLang="zh-TW" dirty="0"/>
              <a:t>'</a:t>
            </a:r>
            <a:r>
              <a:rPr lang="zh-CN" altLang="zh-TW" dirty="0"/>
              <a:t>，它为盒状模型提供了很大的灵活性，让任何一个容器都可以指定为</a:t>
            </a:r>
            <a:r>
              <a:rPr lang="en-US" altLang="zh-TW" dirty="0"/>
              <a:t>Flex</a:t>
            </a:r>
            <a:r>
              <a:rPr lang="zh-CN" altLang="zh-TW" dirty="0"/>
              <a:t>布局。</a:t>
            </a:r>
            <a:endParaRPr lang="zh-TW" altLang="zh-TW" dirty="0"/>
          </a:p>
          <a:p>
            <a:r>
              <a:rPr lang="zh-CN" altLang="zh-TW" dirty="0"/>
              <a:t>使用</a:t>
            </a:r>
            <a:r>
              <a:rPr lang="en-US" altLang="zh-TW" dirty="0"/>
              <a:t>Flex</a:t>
            </a:r>
            <a:r>
              <a:rPr lang="zh-CN" altLang="zh-TW" dirty="0"/>
              <a:t>布局的元素，称为</a:t>
            </a:r>
            <a:r>
              <a:rPr lang="en-US" altLang="zh-TW" dirty="0"/>
              <a:t>Flex</a:t>
            </a:r>
            <a:r>
              <a:rPr lang="zh-CN" altLang="zh-TW" dirty="0"/>
              <a:t>容器（</a:t>
            </a:r>
            <a:r>
              <a:rPr lang="en-US" altLang="zh-TW" dirty="0"/>
              <a:t>flex Container</a:t>
            </a:r>
            <a:r>
              <a:rPr lang="zh-CN" altLang="zh-TW" dirty="0"/>
              <a:t>），简称</a:t>
            </a:r>
            <a:r>
              <a:rPr lang="en-US" altLang="zh-TW" dirty="0"/>
              <a:t>'</a:t>
            </a:r>
            <a:r>
              <a:rPr lang="zh-CN" altLang="zh-TW" dirty="0"/>
              <a:t>容器</a:t>
            </a:r>
            <a:r>
              <a:rPr lang="en-US" altLang="zh-TW" dirty="0"/>
              <a:t>'</a:t>
            </a:r>
            <a:r>
              <a:rPr lang="zh-CN" altLang="zh-TW" dirty="0"/>
              <a:t>。它的所有子元素自动成为容器的成员，称为</a:t>
            </a:r>
            <a:r>
              <a:rPr lang="en-US" altLang="zh-TW" dirty="0"/>
              <a:t>Flex</a:t>
            </a:r>
            <a:r>
              <a:rPr lang="zh-CN" altLang="zh-TW" dirty="0"/>
              <a:t>项目（</a:t>
            </a:r>
            <a:r>
              <a:rPr lang="en-US" altLang="zh-TW" dirty="0"/>
              <a:t>flex Item</a:t>
            </a:r>
            <a:r>
              <a:rPr lang="zh-CN" altLang="zh-TW" dirty="0"/>
              <a:t>）。</a:t>
            </a:r>
            <a:endParaRPr lang="zh-TW" altLang="zh-TW" dirty="0"/>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33" y="3046193"/>
            <a:ext cx="3590925"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488388" y="5759398"/>
            <a:ext cx="1441420" cy="307777"/>
          </a:xfrm>
          <a:prstGeom prst="rect">
            <a:avLst/>
          </a:prstGeom>
        </p:spPr>
        <p:txBody>
          <a:bodyPr wrap="none">
            <a:spAutoFit/>
          </a:bodyPr>
          <a:lstStyle/>
          <a:p>
            <a:r>
              <a:rPr lang="zh-CN" altLang="en-US" sz="1400" dirty="0"/>
              <a:t>标准的盒子模型</a:t>
            </a:r>
            <a:endParaRPr lang="zh-TW" altLang="en-US" sz="1400" dirty="0"/>
          </a:p>
        </p:txBody>
      </p:sp>
    </p:spTree>
    <p:extLst>
      <p:ext uri="{BB962C8B-B14F-4D97-AF65-F5344CB8AC3E}">
        <p14:creationId xmlns:p14="http://schemas.microsoft.com/office/powerpoint/2010/main" val="3267580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882" y="1020121"/>
            <a:ext cx="4848687" cy="28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2048615" y="4684143"/>
            <a:ext cx="7453223" cy="1200329"/>
          </a:xfrm>
          <a:prstGeom prst="rect">
            <a:avLst/>
          </a:prstGeom>
          <a:noFill/>
        </p:spPr>
        <p:txBody>
          <a:bodyPr wrap="square" rtlCol="0">
            <a:spAutoFit/>
          </a:bodyPr>
          <a:lstStyle/>
          <a:p>
            <a:r>
              <a:rPr lang="en-US" altLang="zh-TW" dirty="0" smtClean="0"/>
              <a:t>Flex</a:t>
            </a:r>
            <a:r>
              <a:rPr lang="zh-TW" altLang="en-US" dirty="0"/>
              <a:t>容器默认存在两根轴：水平方向的主轴</a:t>
            </a:r>
            <a:r>
              <a:rPr lang="en-US" altLang="zh-TW" dirty="0"/>
              <a:t>(main axis)</a:t>
            </a:r>
            <a:r>
              <a:rPr lang="zh-TW" altLang="en-US" dirty="0"/>
              <a:t>，与主轴垂直方向的交叉轴</a:t>
            </a:r>
            <a:r>
              <a:rPr lang="en-US" altLang="zh-TW" dirty="0"/>
              <a:t>(cross axis)</a:t>
            </a:r>
            <a:r>
              <a:rPr lang="zh-TW" altLang="en-US" dirty="0"/>
              <a:t>。主轴的排布方向是从左至右，交叉轴的排布方向是从上至下，</a:t>
            </a:r>
            <a:r>
              <a:rPr lang="en-US" altLang="zh-TW" dirty="0"/>
              <a:t>Flex</a:t>
            </a:r>
            <a:r>
              <a:rPr lang="zh-TW" altLang="en-US" dirty="0"/>
              <a:t>容器中的</a:t>
            </a:r>
            <a:r>
              <a:rPr lang="en-US" altLang="zh-TW" dirty="0"/>
              <a:t>Item</a:t>
            </a:r>
            <a:r>
              <a:rPr lang="zh-TW" altLang="en-US" dirty="0"/>
              <a:t>元素默认是按照主轴方向进行排序，</a:t>
            </a:r>
            <a:r>
              <a:rPr lang="en-US" altLang="zh-TW" dirty="0"/>
              <a:t>Item</a:t>
            </a:r>
            <a:r>
              <a:rPr lang="zh-TW" altLang="en-US" dirty="0"/>
              <a:t>占据主轴空间称为</a:t>
            </a:r>
            <a:r>
              <a:rPr lang="en-US" altLang="zh-TW" dirty="0"/>
              <a:t>main size</a:t>
            </a:r>
            <a:r>
              <a:rPr lang="zh-TW" altLang="en-US" dirty="0"/>
              <a:t>，</a:t>
            </a:r>
            <a:r>
              <a:rPr lang="en-US" altLang="zh-TW" dirty="0"/>
              <a:t>Item</a:t>
            </a:r>
            <a:r>
              <a:rPr lang="zh-TW" altLang="en-US" dirty="0"/>
              <a:t>占据交叉轴空间称为</a:t>
            </a:r>
            <a:r>
              <a:rPr lang="en-US" altLang="zh-TW" dirty="0"/>
              <a:t>cross size</a:t>
            </a:r>
            <a:r>
              <a:rPr lang="zh-TW" altLang="en-US" dirty="0"/>
              <a:t>。</a:t>
            </a:r>
          </a:p>
        </p:txBody>
      </p:sp>
      <p:sp>
        <p:nvSpPr>
          <p:cNvPr id="5" name="矩形 4"/>
          <p:cNvSpPr/>
          <p:nvPr/>
        </p:nvSpPr>
        <p:spPr>
          <a:xfrm>
            <a:off x="4734685" y="3908568"/>
            <a:ext cx="1890261" cy="307777"/>
          </a:xfrm>
          <a:prstGeom prst="rect">
            <a:avLst/>
          </a:prstGeom>
        </p:spPr>
        <p:txBody>
          <a:bodyPr wrap="none">
            <a:spAutoFit/>
          </a:bodyPr>
          <a:lstStyle/>
          <a:p>
            <a:r>
              <a:rPr lang="en-US" altLang="zh-TW" sz="1400" dirty="0" err="1"/>
              <a:t>FlexBox</a:t>
            </a:r>
            <a:r>
              <a:rPr lang="zh-TW" altLang="en-US" sz="1400" dirty="0"/>
              <a:t>布局的示例图</a:t>
            </a:r>
          </a:p>
        </p:txBody>
      </p:sp>
    </p:spTree>
    <p:extLst>
      <p:ext uri="{BB962C8B-B14F-4D97-AF65-F5344CB8AC3E}">
        <p14:creationId xmlns:p14="http://schemas.microsoft.com/office/powerpoint/2010/main" val="399812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699402" y="1075593"/>
            <a:ext cx="1107996" cy="369332"/>
          </a:xfrm>
          <a:prstGeom prst="rect">
            <a:avLst/>
          </a:prstGeom>
        </p:spPr>
        <p:txBody>
          <a:bodyPr wrap="none">
            <a:spAutoFit/>
          </a:bodyPr>
          <a:lstStyle/>
          <a:p>
            <a:r>
              <a:rPr lang="en-US" altLang="zh-TW" dirty="0"/>
              <a:t>Flex</a:t>
            </a:r>
            <a:r>
              <a:rPr lang="zh-TW" altLang="en-US" dirty="0"/>
              <a:t>属性</a:t>
            </a:r>
          </a:p>
        </p:txBody>
      </p:sp>
      <p:sp>
        <p:nvSpPr>
          <p:cNvPr id="3" name="文字方塊 2"/>
          <p:cNvSpPr txBox="1"/>
          <p:nvPr/>
        </p:nvSpPr>
        <p:spPr>
          <a:xfrm>
            <a:off x="2674188" y="1570007"/>
            <a:ext cx="5900469" cy="1323439"/>
          </a:xfrm>
          <a:prstGeom prst="rect">
            <a:avLst/>
          </a:prstGeom>
          <a:noFill/>
        </p:spPr>
        <p:txBody>
          <a:bodyPr wrap="square" rtlCol="0">
            <a:spAutoFit/>
          </a:bodyPr>
          <a:lstStyle/>
          <a:p>
            <a:r>
              <a:rPr lang="en-US" altLang="zh-TW" sz="1600" dirty="0" err="1" smtClean="0"/>
              <a:t>flexDirection</a:t>
            </a:r>
            <a:r>
              <a:rPr lang="en-US" altLang="zh-TW" sz="1600" dirty="0" smtClean="0"/>
              <a:t> </a:t>
            </a:r>
            <a:r>
              <a:rPr lang="zh-TW" altLang="en-US" sz="1600" dirty="0" smtClean="0"/>
              <a:t>用</a:t>
            </a:r>
            <a:r>
              <a:rPr lang="zh-TW" altLang="en-US" sz="1600" dirty="0"/>
              <a:t>来决定容器的主轴方向</a:t>
            </a:r>
          </a:p>
          <a:p>
            <a:pPr marL="285750" indent="-285750">
              <a:buFont typeface="Wingdings" pitchFamily="2" charset="2"/>
              <a:buChar char="l"/>
            </a:pPr>
            <a:r>
              <a:rPr lang="en-US" altLang="zh-TW" sz="1600" dirty="0" smtClean="0"/>
              <a:t>column-reverse</a:t>
            </a:r>
            <a:r>
              <a:rPr lang="zh-TW" altLang="en-US" sz="1600" dirty="0"/>
              <a:t>：主轴为竖直方向，起点在下沿</a:t>
            </a:r>
          </a:p>
          <a:p>
            <a:pPr marL="285750" indent="-285750">
              <a:buFont typeface="Wingdings" pitchFamily="2" charset="2"/>
              <a:buChar char="l"/>
            </a:pPr>
            <a:r>
              <a:rPr lang="en-US" altLang="zh-TW" sz="1600" dirty="0" smtClean="0"/>
              <a:t>column</a:t>
            </a:r>
            <a:r>
              <a:rPr lang="zh-TW" altLang="en-US" sz="1600" dirty="0"/>
              <a:t>（默认）：主轴为竖直方向，起点在上沿 </a:t>
            </a:r>
          </a:p>
          <a:p>
            <a:pPr marL="285750" indent="-285750">
              <a:buFont typeface="Wingdings" pitchFamily="2" charset="2"/>
              <a:buChar char="l"/>
            </a:pPr>
            <a:r>
              <a:rPr lang="en-US" altLang="zh-TW" sz="1600" dirty="0" smtClean="0"/>
              <a:t>row</a:t>
            </a:r>
            <a:r>
              <a:rPr lang="zh-TW" altLang="en-US" sz="1600" dirty="0"/>
              <a:t>：主轴为水平方向，起点在左端</a:t>
            </a:r>
          </a:p>
          <a:p>
            <a:pPr marL="285750" indent="-285750">
              <a:buFont typeface="Wingdings" pitchFamily="2" charset="2"/>
              <a:buChar char="l"/>
            </a:pPr>
            <a:r>
              <a:rPr lang="en-US" altLang="zh-TW" sz="1600" dirty="0" smtClean="0"/>
              <a:t>row-reverse</a:t>
            </a:r>
            <a:r>
              <a:rPr lang="zh-TW" altLang="en-US" sz="1600" dirty="0"/>
              <a:t>：主轴为水平方向，起点在右端</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069" y="3488697"/>
            <a:ext cx="7368706" cy="188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12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699402" y="1075593"/>
            <a:ext cx="1107996" cy="369332"/>
          </a:xfrm>
          <a:prstGeom prst="rect">
            <a:avLst/>
          </a:prstGeom>
        </p:spPr>
        <p:txBody>
          <a:bodyPr wrap="none">
            <a:spAutoFit/>
          </a:bodyPr>
          <a:lstStyle/>
          <a:p>
            <a:r>
              <a:rPr lang="en-US" altLang="zh-TW" dirty="0">
                <a:solidFill>
                  <a:prstClr val="black"/>
                </a:solidFill>
              </a:rPr>
              <a:t>Flex</a:t>
            </a:r>
            <a:r>
              <a:rPr lang="zh-TW" altLang="en-US" dirty="0">
                <a:solidFill>
                  <a:prstClr val="black"/>
                </a:solidFill>
              </a:rPr>
              <a:t>属性</a:t>
            </a:r>
          </a:p>
        </p:txBody>
      </p:sp>
      <p:sp>
        <p:nvSpPr>
          <p:cNvPr id="3" name="文字方塊 2"/>
          <p:cNvSpPr txBox="1"/>
          <p:nvPr/>
        </p:nvSpPr>
        <p:spPr>
          <a:xfrm>
            <a:off x="1466489" y="1871931"/>
            <a:ext cx="5900469" cy="1815882"/>
          </a:xfrm>
          <a:prstGeom prst="rect">
            <a:avLst/>
          </a:prstGeom>
          <a:noFill/>
        </p:spPr>
        <p:txBody>
          <a:bodyPr wrap="square" rtlCol="0">
            <a:spAutoFit/>
          </a:bodyPr>
          <a:lstStyle/>
          <a:p>
            <a:r>
              <a:rPr lang="en-US" altLang="zh-CN" sz="1600" b="1" dirty="0" err="1"/>
              <a:t>justifyContent</a:t>
            </a:r>
            <a:r>
              <a:rPr lang="en-US" altLang="zh-CN" sz="1600" dirty="0"/>
              <a:t>  Item</a:t>
            </a:r>
            <a:r>
              <a:rPr lang="zh-CN" altLang="en-US" sz="1600" dirty="0"/>
              <a:t>在主轴方向上的对齐方式</a:t>
            </a:r>
          </a:p>
          <a:p>
            <a:pPr marL="285750" indent="-285750">
              <a:buFont typeface="Wingdings" pitchFamily="2" charset="2"/>
              <a:buChar char="l"/>
            </a:pPr>
            <a:r>
              <a:rPr lang="en-US" altLang="zh-CN" sz="1600" dirty="0" smtClean="0"/>
              <a:t>flex-start</a:t>
            </a:r>
            <a:r>
              <a:rPr lang="zh-CN" altLang="en-US" sz="1600" dirty="0"/>
              <a:t>（默认）：左对齐</a:t>
            </a:r>
          </a:p>
          <a:p>
            <a:pPr marL="285750" indent="-285750">
              <a:buFont typeface="Wingdings" pitchFamily="2" charset="2"/>
              <a:buChar char="l"/>
            </a:pPr>
            <a:r>
              <a:rPr lang="en-US" altLang="zh-CN" sz="1600" dirty="0" smtClean="0"/>
              <a:t>flex-end </a:t>
            </a:r>
            <a:r>
              <a:rPr lang="zh-CN" altLang="en-US" sz="1600" dirty="0"/>
              <a:t>：右对齐</a:t>
            </a:r>
          </a:p>
          <a:p>
            <a:pPr marL="285750" indent="-285750">
              <a:buFont typeface="Wingdings" pitchFamily="2" charset="2"/>
              <a:buChar char="l"/>
            </a:pPr>
            <a:r>
              <a:rPr lang="en-US" altLang="zh-CN" sz="1600" dirty="0" smtClean="0"/>
              <a:t>center</a:t>
            </a:r>
            <a:r>
              <a:rPr lang="zh-CN" altLang="en-US" sz="1600" dirty="0"/>
              <a:t>：居中</a:t>
            </a:r>
          </a:p>
          <a:p>
            <a:pPr marL="285750" indent="-285750">
              <a:buFont typeface="Wingdings" pitchFamily="2" charset="2"/>
              <a:buChar char="l"/>
            </a:pPr>
            <a:r>
              <a:rPr lang="en-US" altLang="zh-CN" sz="1600" dirty="0" smtClean="0"/>
              <a:t>space-between</a:t>
            </a:r>
            <a:r>
              <a:rPr lang="zh-CN" altLang="en-US" sz="1600" dirty="0"/>
              <a:t>：两端对齐，</a:t>
            </a:r>
            <a:r>
              <a:rPr lang="en-US" altLang="zh-CN" sz="1600" dirty="0"/>
              <a:t>Item</a:t>
            </a:r>
            <a:r>
              <a:rPr lang="zh-CN" altLang="en-US" sz="1600" dirty="0"/>
              <a:t>之间的间隔都相等</a:t>
            </a:r>
          </a:p>
          <a:p>
            <a:pPr marL="285750" indent="-285750">
              <a:buFont typeface="Wingdings" pitchFamily="2" charset="2"/>
              <a:buChar char="l"/>
            </a:pPr>
            <a:r>
              <a:rPr lang="en-US" altLang="zh-CN" sz="1600" dirty="0" smtClean="0"/>
              <a:t>space-around</a:t>
            </a:r>
            <a:r>
              <a:rPr lang="zh-CN" altLang="en-US" sz="1600" dirty="0"/>
              <a:t>：每个</a:t>
            </a:r>
            <a:r>
              <a:rPr lang="en-US" altLang="zh-CN" sz="1600" dirty="0"/>
              <a:t>Item</a:t>
            </a:r>
            <a:r>
              <a:rPr lang="zh-CN" altLang="en-US" sz="1600" dirty="0"/>
              <a:t>两侧的间隔相等。</a:t>
            </a:r>
            <a:r>
              <a:rPr lang="en-US" altLang="zh-CN" sz="1600" dirty="0"/>
              <a:t>Item</a:t>
            </a:r>
            <a:r>
              <a:rPr lang="zh-CN" altLang="en-US" sz="1600" dirty="0"/>
              <a:t>之间的间隔比</a:t>
            </a:r>
            <a:r>
              <a:rPr lang="en-US" altLang="zh-CN" sz="1600" dirty="0"/>
              <a:t>Item</a:t>
            </a:r>
            <a:r>
              <a:rPr lang="zh-CN" altLang="en-US" sz="1600" dirty="0"/>
              <a:t>与边框的间隔大一倍</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375" y="1260259"/>
            <a:ext cx="3178326" cy="352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31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699402" y="1075593"/>
            <a:ext cx="1107996" cy="369332"/>
          </a:xfrm>
          <a:prstGeom prst="rect">
            <a:avLst/>
          </a:prstGeom>
        </p:spPr>
        <p:txBody>
          <a:bodyPr wrap="none">
            <a:spAutoFit/>
          </a:bodyPr>
          <a:lstStyle/>
          <a:p>
            <a:r>
              <a:rPr lang="en-US" altLang="zh-TW" dirty="0">
                <a:solidFill>
                  <a:prstClr val="black"/>
                </a:solidFill>
              </a:rPr>
              <a:t>Flex</a:t>
            </a:r>
            <a:r>
              <a:rPr lang="zh-TW" altLang="en-US" dirty="0">
                <a:solidFill>
                  <a:prstClr val="black"/>
                </a:solidFill>
              </a:rPr>
              <a:t>属性</a:t>
            </a:r>
          </a:p>
        </p:txBody>
      </p:sp>
      <p:sp>
        <p:nvSpPr>
          <p:cNvPr id="3" name="文字方塊 2"/>
          <p:cNvSpPr txBox="1"/>
          <p:nvPr/>
        </p:nvSpPr>
        <p:spPr>
          <a:xfrm>
            <a:off x="4934309" y="2708696"/>
            <a:ext cx="5900469" cy="1815882"/>
          </a:xfrm>
          <a:prstGeom prst="rect">
            <a:avLst/>
          </a:prstGeom>
          <a:noFill/>
        </p:spPr>
        <p:txBody>
          <a:bodyPr wrap="square" rtlCol="0">
            <a:spAutoFit/>
          </a:bodyPr>
          <a:lstStyle/>
          <a:p>
            <a:r>
              <a:rPr lang="en-US" altLang="zh-TW" sz="1600" b="1" dirty="0" err="1"/>
              <a:t>alignItems</a:t>
            </a:r>
            <a:r>
              <a:rPr lang="en-US" altLang="zh-TW" sz="1600" dirty="0"/>
              <a:t>  Item</a:t>
            </a:r>
            <a:r>
              <a:rPr lang="zh-CN" altLang="zh-TW" sz="1600" dirty="0"/>
              <a:t>在交叉轴上的对齐方式</a:t>
            </a:r>
            <a:endParaRPr lang="zh-TW" altLang="zh-TW" sz="1600" dirty="0"/>
          </a:p>
          <a:p>
            <a:pPr marL="285750" lvl="0" indent="-285750">
              <a:buFont typeface="Wingdings" pitchFamily="2" charset="2"/>
              <a:buChar char="l"/>
            </a:pPr>
            <a:r>
              <a:rPr lang="en-US" altLang="zh-TW" sz="1600" dirty="0"/>
              <a:t>flex-start</a:t>
            </a:r>
            <a:r>
              <a:rPr lang="zh-CN" altLang="zh-TW" sz="1600" dirty="0"/>
              <a:t>：（默认值）交叉轴的起点对齐</a:t>
            </a:r>
            <a:endParaRPr lang="zh-TW" altLang="zh-TW" sz="1600" dirty="0"/>
          </a:p>
          <a:p>
            <a:pPr marL="285750" lvl="0" indent="-285750">
              <a:buFont typeface="Wingdings" pitchFamily="2" charset="2"/>
              <a:buChar char="l"/>
            </a:pPr>
            <a:r>
              <a:rPr lang="en-US" altLang="zh-TW" sz="1600" dirty="0"/>
              <a:t>flex-end</a:t>
            </a:r>
            <a:r>
              <a:rPr lang="zh-CN" altLang="zh-TW" sz="1600" dirty="0"/>
              <a:t>：交叉轴的终点对齐</a:t>
            </a:r>
            <a:endParaRPr lang="zh-TW" altLang="zh-TW" sz="1600" dirty="0"/>
          </a:p>
          <a:p>
            <a:pPr marL="285750" lvl="0" indent="-285750">
              <a:buFont typeface="Wingdings" pitchFamily="2" charset="2"/>
              <a:buChar char="l"/>
            </a:pPr>
            <a:r>
              <a:rPr lang="en-US" altLang="zh-TW" sz="1600" dirty="0"/>
              <a:t>center</a:t>
            </a:r>
            <a:r>
              <a:rPr lang="zh-CN" altLang="zh-TW" sz="1600" dirty="0"/>
              <a:t>：交叉轴的中点对齐</a:t>
            </a:r>
            <a:endParaRPr lang="zh-TW" altLang="zh-TW" sz="1600" dirty="0"/>
          </a:p>
          <a:p>
            <a:pPr marL="285750" lvl="0" indent="-285750">
              <a:buFont typeface="Wingdings" pitchFamily="2" charset="2"/>
              <a:buChar char="l"/>
            </a:pPr>
            <a:r>
              <a:rPr lang="en-US" altLang="zh-TW" sz="1600" dirty="0"/>
              <a:t>baseline: </a:t>
            </a:r>
            <a:r>
              <a:rPr lang="zh-CN" altLang="zh-TW" sz="1600" dirty="0"/>
              <a:t>项目的第一行文字的基线对齐</a:t>
            </a:r>
            <a:endParaRPr lang="zh-TW" altLang="zh-TW" sz="1600" dirty="0"/>
          </a:p>
          <a:p>
            <a:pPr marL="285750" lvl="0" indent="-285750">
              <a:buFont typeface="Wingdings" pitchFamily="2" charset="2"/>
              <a:buChar char="l"/>
            </a:pPr>
            <a:r>
              <a:rPr lang="en-US" altLang="zh-TW" sz="1600" dirty="0"/>
              <a:t>stretch</a:t>
            </a:r>
            <a:r>
              <a:rPr lang="zh-CN" altLang="zh-TW" sz="1600" dirty="0"/>
              <a:t>：如果项目未设置高度或设为</a:t>
            </a:r>
            <a:r>
              <a:rPr lang="en-US" altLang="zh-TW" sz="1600" dirty="0"/>
              <a:t>auto</a:t>
            </a:r>
            <a:r>
              <a:rPr lang="zh-CN" altLang="zh-TW" sz="1600" dirty="0"/>
              <a:t>，将占满整个容器的高度</a:t>
            </a:r>
            <a:endParaRPr lang="zh-TW" altLang="zh-TW" sz="16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23" y="1789982"/>
            <a:ext cx="3228729" cy="410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31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699402" y="1075593"/>
            <a:ext cx="1107996" cy="369332"/>
          </a:xfrm>
          <a:prstGeom prst="rect">
            <a:avLst/>
          </a:prstGeom>
        </p:spPr>
        <p:txBody>
          <a:bodyPr wrap="none">
            <a:spAutoFit/>
          </a:bodyPr>
          <a:lstStyle/>
          <a:p>
            <a:r>
              <a:rPr lang="en-US" altLang="zh-TW" dirty="0">
                <a:solidFill>
                  <a:prstClr val="black"/>
                </a:solidFill>
              </a:rPr>
              <a:t>Flex</a:t>
            </a:r>
            <a:r>
              <a:rPr lang="zh-TW" altLang="en-US" dirty="0">
                <a:solidFill>
                  <a:prstClr val="black"/>
                </a:solidFill>
              </a:rPr>
              <a:t>属性</a:t>
            </a:r>
          </a:p>
        </p:txBody>
      </p:sp>
      <p:sp>
        <p:nvSpPr>
          <p:cNvPr id="3" name="文字方塊 2"/>
          <p:cNvSpPr txBox="1"/>
          <p:nvPr/>
        </p:nvSpPr>
        <p:spPr>
          <a:xfrm>
            <a:off x="2674188" y="1570007"/>
            <a:ext cx="5900469" cy="1077218"/>
          </a:xfrm>
          <a:prstGeom prst="rect">
            <a:avLst/>
          </a:prstGeom>
          <a:noFill/>
        </p:spPr>
        <p:txBody>
          <a:bodyPr wrap="square" rtlCol="0">
            <a:spAutoFit/>
          </a:bodyPr>
          <a:lstStyle/>
          <a:p>
            <a:r>
              <a:rPr lang="en-US" altLang="zh-TW" sz="1600" b="1" dirty="0" err="1">
                <a:solidFill>
                  <a:prstClr val="black"/>
                </a:solidFill>
              </a:rPr>
              <a:t>flexWrap</a:t>
            </a:r>
            <a:r>
              <a:rPr lang="en-US" altLang="zh-TW" sz="1600" b="1" dirty="0">
                <a:solidFill>
                  <a:prstClr val="black"/>
                </a:solidFill>
              </a:rPr>
              <a:t> </a:t>
            </a:r>
            <a:endParaRPr lang="zh-TW" altLang="zh-TW" sz="1600" b="1" dirty="0" smtClean="0">
              <a:solidFill>
                <a:prstClr val="black"/>
              </a:solidFill>
            </a:endParaRPr>
          </a:p>
          <a:p>
            <a:pPr marL="285750" indent="-285750">
              <a:buFont typeface="Wingdings" pitchFamily="2" charset="2"/>
              <a:buChar char="l"/>
            </a:pPr>
            <a:r>
              <a:rPr lang="en-US" altLang="zh-TW" sz="1600" dirty="0" err="1" smtClean="0">
                <a:solidFill>
                  <a:prstClr val="black"/>
                </a:solidFill>
              </a:rPr>
              <a:t>nowrap</a:t>
            </a:r>
            <a:r>
              <a:rPr lang="zh-CN" altLang="zh-TW" sz="1600" dirty="0" smtClean="0">
                <a:solidFill>
                  <a:prstClr val="black"/>
                </a:solidFill>
              </a:rPr>
              <a:t>（默认值）：不换行</a:t>
            </a:r>
            <a:endParaRPr lang="zh-TW" altLang="zh-TW" sz="1600" dirty="0" smtClean="0">
              <a:solidFill>
                <a:prstClr val="black"/>
              </a:solidFill>
            </a:endParaRPr>
          </a:p>
          <a:p>
            <a:pPr marL="285750" indent="-285750">
              <a:buFont typeface="Wingdings" pitchFamily="2" charset="2"/>
              <a:buChar char="l"/>
            </a:pPr>
            <a:r>
              <a:rPr lang="en-US" altLang="zh-TW" sz="1600" dirty="0" smtClean="0">
                <a:solidFill>
                  <a:prstClr val="black"/>
                </a:solidFill>
              </a:rPr>
              <a:t>wrap</a:t>
            </a:r>
            <a:r>
              <a:rPr lang="zh-CN" altLang="zh-TW" sz="1600" dirty="0">
                <a:solidFill>
                  <a:prstClr val="black"/>
                </a:solidFill>
              </a:rPr>
              <a:t>：换行，第一行在上方</a:t>
            </a:r>
            <a:endParaRPr lang="zh-TW" altLang="zh-TW" sz="1600" dirty="0">
              <a:solidFill>
                <a:prstClr val="black"/>
              </a:solidFill>
            </a:endParaRPr>
          </a:p>
          <a:p>
            <a:pPr marL="285750" indent="-285750">
              <a:buFont typeface="Wingdings" pitchFamily="2" charset="2"/>
              <a:buChar char="l"/>
            </a:pPr>
            <a:r>
              <a:rPr lang="en-US" altLang="zh-TW" sz="1600" dirty="0">
                <a:solidFill>
                  <a:prstClr val="black"/>
                </a:solidFill>
              </a:rPr>
              <a:t>wrap-reverse</a:t>
            </a:r>
            <a:r>
              <a:rPr lang="zh-CN" altLang="zh-TW" sz="1600" dirty="0">
                <a:solidFill>
                  <a:prstClr val="black"/>
                </a:solidFill>
              </a:rPr>
              <a:t>：换行，第一行在下方</a:t>
            </a:r>
            <a:endParaRPr lang="zh-TW" altLang="zh-TW" sz="1600" dirty="0">
              <a:solidFill>
                <a:prstClr val="black"/>
              </a:solidFill>
            </a:endParaRPr>
          </a:p>
        </p:txBody>
      </p:sp>
      <p:sp>
        <p:nvSpPr>
          <p:cNvPr id="4" name="文字方塊 3"/>
          <p:cNvSpPr txBox="1"/>
          <p:nvPr/>
        </p:nvSpPr>
        <p:spPr>
          <a:xfrm>
            <a:off x="2674188" y="3602157"/>
            <a:ext cx="4930496" cy="1200329"/>
          </a:xfrm>
          <a:prstGeom prst="rect">
            <a:avLst/>
          </a:prstGeom>
          <a:noFill/>
        </p:spPr>
        <p:txBody>
          <a:bodyPr wrap="square" rtlCol="0">
            <a:spAutoFit/>
          </a:bodyPr>
          <a:lstStyle/>
          <a:p>
            <a:r>
              <a:rPr lang="en-US" altLang="zh-TW" b="1" dirty="0" err="1">
                <a:solidFill>
                  <a:prstClr val="black"/>
                </a:solidFill>
              </a:rPr>
              <a:t>alignself</a:t>
            </a:r>
            <a:r>
              <a:rPr lang="en-US" altLang="zh-TW" dirty="0">
                <a:solidFill>
                  <a:prstClr val="black"/>
                </a:solidFill>
              </a:rPr>
              <a:t>  </a:t>
            </a:r>
            <a:r>
              <a:rPr lang="en-US" altLang="zh-TW" dirty="0" smtClean="0">
                <a:solidFill>
                  <a:prstClr val="black"/>
                </a:solidFill>
              </a:rPr>
              <a:t>Item</a:t>
            </a:r>
            <a:r>
              <a:rPr lang="zh-CN" altLang="zh-TW" dirty="0">
                <a:solidFill>
                  <a:prstClr val="black"/>
                </a:solidFill>
              </a:rPr>
              <a:t>自身对齐</a:t>
            </a:r>
            <a:endParaRPr lang="zh-TW" altLang="zh-TW" dirty="0">
              <a:solidFill>
                <a:prstClr val="black"/>
              </a:solidFill>
            </a:endParaRPr>
          </a:p>
          <a:p>
            <a:r>
              <a:rPr lang="zh-CN" altLang="zh-TW" dirty="0">
                <a:solidFill>
                  <a:prstClr val="black"/>
                </a:solidFill>
              </a:rPr>
              <a:t>除了多一个</a:t>
            </a:r>
            <a:r>
              <a:rPr lang="en-US" altLang="zh-TW" dirty="0">
                <a:solidFill>
                  <a:prstClr val="black"/>
                </a:solidFill>
              </a:rPr>
              <a:t>auto</a:t>
            </a:r>
            <a:r>
              <a:rPr lang="zh-CN" altLang="zh-TW" dirty="0">
                <a:solidFill>
                  <a:prstClr val="black"/>
                </a:solidFill>
              </a:rPr>
              <a:t>属性，其余与</a:t>
            </a:r>
            <a:r>
              <a:rPr lang="en-US" altLang="zh-TW" dirty="0" err="1">
                <a:solidFill>
                  <a:prstClr val="black"/>
                </a:solidFill>
              </a:rPr>
              <a:t>alignItems</a:t>
            </a:r>
            <a:r>
              <a:rPr lang="zh-CN" altLang="zh-TW" dirty="0">
                <a:solidFill>
                  <a:prstClr val="black"/>
                </a:solidFill>
              </a:rPr>
              <a:t>属性相同</a:t>
            </a:r>
            <a:endParaRPr lang="zh-TW" altLang="zh-TW" dirty="0">
              <a:solidFill>
                <a:prstClr val="black"/>
              </a:solidFill>
            </a:endParaRPr>
          </a:p>
          <a:p>
            <a:endParaRPr lang="zh-TW" altLang="en-US" dirty="0">
              <a:solidFill>
                <a:prstClr val="black"/>
              </a:solidFill>
            </a:endParaRPr>
          </a:p>
        </p:txBody>
      </p:sp>
    </p:spTree>
    <p:extLst>
      <p:ext uri="{BB962C8B-B14F-4D97-AF65-F5344CB8AC3E}">
        <p14:creationId xmlns:p14="http://schemas.microsoft.com/office/powerpoint/2010/main" val="3825661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285336" y="1086928"/>
            <a:ext cx="2320506" cy="369332"/>
          </a:xfrm>
          <a:prstGeom prst="rect">
            <a:avLst/>
          </a:prstGeom>
          <a:noFill/>
        </p:spPr>
        <p:txBody>
          <a:bodyPr wrap="square" rtlCol="0">
            <a:spAutoFit/>
          </a:bodyPr>
          <a:lstStyle/>
          <a:p>
            <a:r>
              <a:rPr lang="en-US" altLang="zh-TW" dirty="0" smtClean="0"/>
              <a:t>Flex</a:t>
            </a:r>
            <a:r>
              <a:rPr lang="zh-CN" altLang="en-US" dirty="0" smtClean="0"/>
              <a:t>属性总结</a:t>
            </a:r>
            <a:endParaRPr lang="zh-TW" altLang="en-US" dirty="0"/>
          </a:p>
        </p:txBody>
      </p:sp>
      <p:sp>
        <p:nvSpPr>
          <p:cNvPr id="3" name="文字方塊 2"/>
          <p:cNvSpPr txBox="1"/>
          <p:nvPr/>
        </p:nvSpPr>
        <p:spPr>
          <a:xfrm>
            <a:off x="1380226" y="1647646"/>
            <a:ext cx="9169880" cy="4247317"/>
          </a:xfrm>
          <a:prstGeom prst="rect">
            <a:avLst/>
          </a:prstGeom>
          <a:noFill/>
        </p:spPr>
        <p:txBody>
          <a:bodyPr wrap="square" rtlCol="0">
            <a:spAutoFit/>
          </a:bodyPr>
          <a:lstStyle/>
          <a:p>
            <a:pPr marL="285750" indent="-285750">
              <a:buFont typeface="Wingdings" pitchFamily="2" charset="2"/>
              <a:buChar char="l"/>
            </a:pPr>
            <a:r>
              <a:rPr lang="en-US" altLang="zh-TW" b="1" dirty="0" err="1" smtClean="0"/>
              <a:t>flexDirection</a:t>
            </a:r>
            <a:r>
              <a:rPr lang="en-US" altLang="zh-TW" dirty="0" smtClean="0"/>
              <a:t> </a:t>
            </a:r>
            <a:r>
              <a:rPr lang="zh-CN" altLang="zh-TW" dirty="0" smtClean="0"/>
              <a:t>用</a:t>
            </a:r>
            <a:r>
              <a:rPr lang="zh-CN" altLang="zh-TW" dirty="0"/>
              <a:t>来决定容器的主轴</a:t>
            </a:r>
            <a:r>
              <a:rPr lang="zh-CN" altLang="zh-TW" dirty="0" smtClean="0"/>
              <a:t>方向</a:t>
            </a:r>
            <a:r>
              <a:rPr lang="zh-CN" altLang="en-US" dirty="0" smtClean="0"/>
              <a:t>：</a:t>
            </a:r>
            <a:endParaRPr lang="zh-TW" altLang="zh-TW" dirty="0"/>
          </a:p>
          <a:p>
            <a:pPr lvl="0"/>
            <a:r>
              <a:rPr lang="en-US" altLang="zh-TW" dirty="0" smtClean="0"/>
              <a:t>   column-reverse </a:t>
            </a:r>
            <a:r>
              <a:rPr lang="en-US" altLang="zh-CN" dirty="0" smtClean="0"/>
              <a:t>| </a:t>
            </a:r>
            <a:r>
              <a:rPr lang="en-US" altLang="zh-TW" dirty="0" smtClean="0"/>
              <a:t>column</a:t>
            </a:r>
            <a:r>
              <a:rPr lang="zh-CN" altLang="zh-TW" dirty="0"/>
              <a:t>（默认</a:t>
            </a:r>
            <a:r>
              <a:rPr lang="zh-CN" altLang="zh-TW" dirty="0" smtClean="0"/>
              <a:t>）</a:t>
            </a:r>
            <a:r>
              <a:rPr lang="en-US" altLang="zh-CN" dirty="0" smtClean="0"/>
              <a:t>| </a:t>
            </a:r>
            <a:r>
              <a:rPr lang="en-US" altLang="zh-TW" dirty="0" smtClean="0"/>
              <a:t>row </a:t>
            </a:r>
            <a:r>
              <a:rPr lang="en-US" altLang="zh-CN" dirty="0" smtClean="0"/>
              <a:t>| </a:t>
            </a:r>
            <a:r>
              <a:rPr lang="en-US" altLang="zh-TW" dirty="0" smtClean="0"/>
              <a:t>row-reverse</a:t>
            </a:r>
            <a:endParaRPr lang="en-US" altLang="zh-TW" dirty="0"/>
          </a:p>
          <a:p>
            <a:pPr marL="285750" lvl="0" indent="-285750">
              <a:buFont typeface="Wingdings" pitchFamily="2" charset="2"/>
              <a:buChar char="l"/>
            </a:pPr>
            <a:endParaRPr lang="en-US" altLang="zh-TW" dirty="0" smtClean="0"/>
          </a:p>
          <a:p>
            <a:pPr marL="285750" lvl="0" indent="-285750">
              <a:buFont typeface="Wingdings" pitchFamily="2" charset="2"/>
              <a:buChar char="l"/>
            </a:pPr>
            <a:r>
              <a:rPr lang="en-US" altLang="zh-TW" b="1" dirty="0" err="1"/>
              <a:t>flexWrap</a:t>
            </a:r>
            <a:r>
              <a:rPr lang="en-US" altLang="zh-TW" dirty="0"/>
              <a:t> </a:t>
            </a:r>
            <a:r>
              <a:rPr lang="zh-CN" altLang="zh-TW" dirty="0"/>
              <a:t>进行换行</a:t>
            </a:r>
            <a:r>
              <a:rPr lang="zh-CN" altLang="zh-TW" dirty="0" smtClean="0"/>
              <a:t>排列</a:t>
            </a:r>
            <a:r>
              <a:rPr lang="zh-CN" altLang="en-US" dirty="0" smtClean="0"/>
              <a:t>：</a:t>
            </a:r>
            <a:endParaRPr lang="en-US" altLang="zh-CN" dirty="0" smtClean="0"/>
          </a:p>
          <a:p>
            <a:pPr lvl="0"/>
            <a:r>
              <a:rPr lang="en-US" altLang="zh-TW" dirty="0" smtClean="0"/>
              <a:t>   </a:t>
            </a:r>
            <a:r>
              <a:rPr lang="en-US" altLang="zh-TW" dirty="0" err="1" smtClean="0"/>
              <a:t>nowrap</a:t>
            </a:r>
            <a:r>
              <a:rPr lang="zh-CN" altLang="zh-TW" dirty="0"/>
              <a:t>（默认值</a:t>
            </a:r>
            <a:r>
              <a:rPr lang="zh-CN" altLang="zh-TW" dirty="0" smtClean="0"/>
              <a:t>）</a:t>
            </a:r>
            <a:r>
              <a:rPr lang="en-US" altLang="zh-CN" dirty="0" smtClean="0"/>
              <a:t>| </a:t>
            </a:r>
            <a:r>
              <a:rPr lang="en-US" altLang="zh-TW" dirty="0" smtClean="0"/>
              <a:t>wrap </a:t>
            </a:r>
            <a:r>
              <a:rPr lang="en-US" altLang="zh-CN" dirty="0" smtClean="0"/>
              <a:t>| </a:t>
            </a:r>
            <a:r>
              <a:rPr lang="en-US" altLang="zh-TW" dirty="0" smtClean="0"/>
              <a:t>wrap-reverse</a:t>
            </a:r>
          </a:p>
          <a:p>
            <a:pPr marL="285750" lvl="0" indent="-285750">
              <a:buFont typeface="Wingdings" pitchFamily="2" charset="2"/>
              <a:buChar char="l"/>
            </a:pPr>
            <a:endParaRPr lang="en-US" altLang="zh-TW" dirty="0" smtClean="0"/>
          </a:p>
          <a:p>
            <a:pPr marL="285750" lvl="0" indent="-285750">
              <a:buFont typeface="Wingdings" pitchFamily="2" charset="2"/>
              <a:buChar char="l"/>
            </a:pPr>
            <a:r>
              <a:rPr lang="en-US" altLang="zh-TW" b="1" dirty="0" err="1"/>
              <a:t>justifyContent</a:t>
            </a:r>
            <a:r>
              <a:rPr lang="en-US" altLang="zh-TW" dirty="0"/>
              <a:t>  Item</a:t>
            </a:r>
            <a:r>
              <a:rPr lang="zh-CN" altLang="zh-TW" dirty="0"/>
              <a:t>在主轴方向上的对齐</a:t>
            </a:r>
            <a:r>
              <a:rPr lang="zh-CN" altLang="zh-TW" dirty="0" smtClean="0"/>
              <a:t>方式</a:t>
            </a:r>
            <a:r>
              <a:rPr lang="en-US" altLang="zh-CN" dirty="0" smtClean="0"/>
              <a:t>:</a:t>
            </a:r>
          </a:p>
          <a:p>
            <a:pPr lvl="0"/>
            <a:r>
              <a:rPr lang="en-US" altLang="zh-TW" dirty="0"/>
              <a:t> </a:t>
            </a:r>
            <a:r>
              <a:rPr lang="en-US" altLang="zh-TW" dirty="0" smtClean="0"/>
              <a:t>  flex-start</a:t>
            </a:r>
            <a:r>
              <a:rPr lang="zh-CN" altLang="zh-TW" dirty="0"/>
              <a:t>（默</a:t>
            </a:r>
            <a:r>
              <a:rPr lang="zh-CN" altLang="zh-TW" dirty="0" smtClean="0"/>
              <a:t>认</a:t>
            </a:r>
            <a:r>
              <a:rPr lang="en-US" altLang="zh-CN" dirty="0" smtClean="0"/>
              <a:t>) | </a:t>
            </a:r>
            <a:r>
              <a:rPr lang="en-US" altLang="zh-TW" dirty="0" smtClean="0"/>
              <a:t>flex-end | center | space-between | space-around</a:t>
            </a:r>
          </a:p>
          <a:p>
            <a:pPr marL="285750" lvl="0" indent="-285750">
              <a:buFont typeface="Wingdings" pitchFamily="2" charset="2"/>
              <a:buChar char="l"/>
            </a:pPr>
            <a:endParaRPr lang="en-US" altLang="zh-TW" dirty="0"/>
          </a:p>
          <a:p>
            <a:pPr marL="285750" lvl="0" indent="-285750">
              <a:buFont typeface="Wingdings" pitchFamily="2" charset="2"/>
              <a:buChar char="l"/>
            </a:pPr>
            <a:r>
              <a:rPr lang="en-US" altLang="zh-TW" b="1" dirty="0" err="1"/>
              <a:t>alignItems</a:t>
            </a:r>
            <a:r>
              <a:rPr lang="en-US" altLang="zh-TW" dirty="0"/>
              <a:t>  Item</a:t>
            </a:r>
            <a:r>
              <a:rPr lang="zh-CN" altLang="zh-TW" dirty="0"/>
              <a:t>在交叉轴上的对齐</a:t>
            </a:r>
            <a:r>
              <a:rPr lang="zh-CN" altLang="zh-TW" dirty="0" smtClean="0"/>
              <a:t>方式</a:t>
            </a:r>
            <a:r>
              <a:rPr lang="en-US" altLang="zh-CN" dirty="0" smtClean="0"/>
              <a:t>:</a:t>
            </a:r>
          </a:p>
          <a:p>
            <a:pPr lvl="0"/>
            <a:r>
              <a:rPr lang="en-US" altLang="zh-TW" dirty="0" smtClean="0"/>
              <a:t>   flex-start </a:t>
            </a:r>
            <a:r>
              <a:rPr lang="en-US" altLang="zh-CN" dirty="0" smtClean="0"/>
              <a:t>| </a:t>
            </a:r>
            <a:r>
              <a:rPr lang="en-US" altLang="zh-TW" dirty="0" smtClean="0"/>
              <a:t>flex-end </a:t>
            </a:r>
            <a:r>
              <a:rPr lang="en-US" altLang="zh-CN" dirty="0" smtClean="0"/>
              <a:t>| </a:t>
            </a:r>
            <a:r>
              <a:rPr lang="en-US" altLang="zh-TW" dirty="0" smtClean="0"/>
              <a:t>center </a:t>
            </a:r>
            <a:r>
              <a:rPr lang="en-US" altLang="zh-CN" dirty="0" smtClean="0"/>
              <a:t>|</a:t>
            </a:r>
            <a:r>
              <a:rPr lang="en-US" altLang="zh-CN" dirty="0"/>
              <a:t> </a:t>
            </a:r>
            <a:r>
              <a:rPr lang="en-US" altLang="zh-TW" dirty="0" smtClean="0"/>
              <a:t>baseline | stretch</a:t>
            </a:r>
            <a:endParaRPr lang="en-US" altLang="zh-TW" dirty="0"/>
          </a:p>
          <a:p>
            <a:pPr marL="285750" lvl="0" indent="-285750">
              <a:buFont typeface="Wingdings" pitchFamily="2" charset="2"/>
              <a:buChar char="l"/>
            </a:pPr>
            <a:endParaRPr lang="en-US" altLang="zh-TW" dirty="0"/>
          </a:p>
          <a:p>
            <a:pPr marL="285750" lvl="0" indent="-285750">
              <a:buFont typeface="Wingdings" pitchFamily="2" charset="2"/>
              <a:buChar char="l"/>
            </a:pPr>
            <a:r>
              <a:rPr lang="en-US" altLang="zh-TW" b="1" dirty="0" err="1"/>
              <a:t>a</a:t>
            </a:r>
            <a:r>
              <a:rPr lang="en-US" altLang="zh-TW" b="1" dirty="0" err="1" smtClean="0"/>
              <a:t>lignself</a:t>
            </a:r>
            <a:r>
              <a:rPr lang="en-US" altLang="zh-TW" dirty="0" smtClean="0"/>
              <a:t> </a:t>
            </a:r>
            <a:r>
              <a:rPr lang="en-US" altLang="zh-TW" dirty="0"/>
              <a:t>Item</a:t>
            </a:r>
            <a:r>
              <a:rPr lang="zh-CN" altLang="zh-TW" dirty="0"/>
              <a:t>自身对</a:t>
            </a:r>
            <a:r>
              <a:rPr lang="zh-CN" altLang="zh-TW" dirty="0" smtClean="0"/>
              <a:t>齐</a:t>
            </a:r>
            <a:r>
              <a:rPr lang="en-US" altLang="zh-CN" dirty="0" smtClean="0"/>
              <a:t>:</a:t>
            </a:r>
          </a:p>
          <a:p>
            <a:r>
              <a:rPr lang="en-US" altLang="zh-TW" dirty="0" smtClean="0"/>
              <a:t>   flex-start </a:t>
            </a:r>
            <a:r>
              <a:rPr lang="en-US" altLang="zh-CN" dirty="0"/>
              <a:t>| </a:t>
            </a:r>
            <a:r>
              <a:rPr lang="en-US" altLang="zh-TW" dirty="0"/>
              <a:t>flex-end </a:t>
            </a:r>
            <a:r>
              <a:rPr lang="en-US" altLang="zh-CN" dirty="0"/>
              <a:t>| </a:t>
            </a:r>
            <a:r>
              <a:rPr lang="en-US" altLang="zh-TW" dirty="0"/>
              <a:t>center </a:t>
            </a:r>
            <a:r>
              <a:rPr lang="en-US" altLang="zh-CN" dirty="0"/>
              <a:t>| </a:t>
            </a:r>
            <a:r>
              <a:rPr lang="en-US" altLang="zh-TW" dirty="0"/>
              <a:t>baseline | </a:t>
            </a:r>
            <a:r>
              <a:rPr lang="en-US" altLang="zh-TW" dirty="0" smtClean="0"/>
              <a:t>stretch | auto</a:t>
            </a:r>
            <a:endParaRPr lang="en-US" altLang="zh-TW" dirty="0"/>
          </a:p>
          <a:p>
            <a:pPr lvl="0"/>
            <a:endParaRPr lang="zh-TW" altLang="zh-TW" dirty="0"/>
          </a:p>
        </p:txBody>
      </p:sp>
    </p:spTree>
    <p:extLst>
      <p:ext uri="{BB962C8B-B14F-4D97-AF65-F5344CB8AC3E}">
        <p14:creationId xmlns:p14="http://schemas.microsoft.com/office/powerpoint/2010/main" val="399812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Style</a:t>
            </a:r>
            <a:r>
              <a:rPr lang="zh-CN" altLang="en-US" sz="2400" b="1" dirty="0" smtClean="0">
                <a:solidFill>
                  <a:prstClr val="black"/>
                </a:solidFill>
                <a:latin typeface="微软雅黑" pitchFamily="34" charset="-122"/>
                <a:ea typeface="微软雅黑" pitchFamily="34" charset="-122"/>
              </a:rPr>
              <a:t>与</a:t>
            </a:r>
            <a:r>
              <a:rPr lang="en-US" altLang="zh-CN" sz="2400" b="1" dirty="0" smtClean="0">
                <a:solidFill>
                  <a:prstClr val="black"/>
                </a:solidFill>
                <a:latin typeface="微软雅黑" pitchFamily="34" charset="-122"/>
                <a:ea typeface="微软雅黑" pitchFamily="34" charset="-122"/>
              </a:rPr>
              <a:t>Flex</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578632" y="890927"/>
            <a:ext cx="646331" cy="369332"/>
          </a:xfrm>
          <a:prstGeom prst="rect">
            <a:avLst/>
          </a:prstGeom>
        </p:spPr>
        <p:txBody>
          <a:bodyPr wrap="none">
            <a:spAutoFit/>
          </a:bodyPr>
          <a:lstStyle/>
          <a:p>
            <a:r>
              <a:rPr lang="en-US" altLang="zh-TW" dirty="0" smtClean="0">
                <a:solidFill>
                  <a:prstClr val="black"/>
                </a:solidFill>
              </a:rPr>
              <a:t>Demo</a:t>
            </a:r>
            <a:endParaRPr lang="zh-TW" altLang="en-US" dirty="0">
              <a:solidFill>
                <a:prstClr val="black"/>
              </a:solidFill>
            </a:endParaRPr>
          </a:p>
        </p:txBody>
      </p:sp>
      <p:pic>
        <p:nvPicPr>
          <p:cNvPr id="4098" name="Picture 2" descr="C:\Users\F2846843\Desktop\Screenshot_20181219-1544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7878" y="578971"/>
            <a:ext cx="3263662" cy="580206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22" y="1260259"/>
            <a:ext cx="6827001" cy="462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36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8" y="348139"/>
            <a:ext cx="1570008" cy="461665"/>
          </a:xfrm>
          <a:prstGeom prst="rect">
            <a:avLst/>
          </a:prstGeom>
          <a:noFill/>
        </p:spPr>
        <p:txBody>
          <a:bodyPr wrap="square" rtlCol="0">
            <a:spAutoFit/>
          </a:bodyPr>
          <a:lstStyle/>
          <a:p>
            <a:r>
              <a:rPr lang="en-US" altLang="zh-TW" sz="2400" b="1" dirty="0" smtClean="0">
                <a:latin typeface="微软雅黑" pitchFamily="34" charset="-122"/>
                <a:ea typeface="微软雅黑" pitchFamily="34" charset="-122"/>
              </a:rPr>
              <a:t>RN</a:t>
            </a:r>
            <a:r>
              <a:rPr lang="zh-CN" altLang="en-US" sz="2400" b="1" dirty="0" smtClean="0">
                <a:latin typeface="微软雅黑" pitchFamily="34" charset="-122"/>
                <a:ea typeface="微软雅黑" pitchFamily="34" charset="-122"/>
              </a:rPr>
              <a:t>是什么</a:t>
            </a:r>
            <a:endParaRPr lang="zh-TW" altLang="en-US" sz="2400" b="1" dirty="0">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2294626" y="1185374"/>
            <a:ext cx="6935638" cy="5355312"/>
          </a:xfrm>
          <a:prstGeom prst="rect">
            <a:avLst/>
          </a:prstGeom>
          <a:noFill/>
        </p:spPr>
        <p:txBody>
          <a:bodyPr wrap="square" rtlCol="0">
            <a:spAutoFit/>
          </a:bodyPr>
          <a:lstStyle/>
          <a:p>
            <a:pPr marL="285750" indent="-285750">
              <a:buFont typeface="Wingdings" pitchFamily="2" charset="2"/>
              <a:buChar char="u"/>
            </a:pPr>
            <a:r>
              <a:rPr lang="en-US" altLang="zh-TW" dirty="0"/>
              <a:t>React Native</a:t>
            </a:r>
            <a:r>
              <a:rPr lang="zh-TW" altLang="en-US" dirty="0"/>
              <a:t>是</a:t>
            </a:r>
            <a:r>
              <a:rPr lang="en-US" altLang="zh-TW" dirty="0"/>
              <a:t>Facebook</a:t>
            </a:r>
            <a:r>
              <a:rPr lang="zh-TW" altLang="en-US" dirty="0"/>
              <a:t>在</a:t>
            </a:r>
            <a:r>
              <a:rPr lang="en-US" altLang="zh-TW" dirty="0"/>
              <a:t>React.js Conf2015</a:t>
            </a:r>
            <a:r>
              <a:rPr lang="zh-TW" altLang="en-US" dirty="0"/>
              <a:t>大会上推出的基于</a:t>
            </a:r>
            <a:r>
              <a:rPr lang="en-US" altLang="zh-TW" dirty="0"/>
              <a:t>JavaScript</a:t>
            </a:r>
            <a:r>
              <a:rPr lang="zh-TW" altLang="en-US" dirty="0"/>
              <a:t>的开源</a:t>
            </a:r>
            <a:r>
              <a:rPr lang="zh-TW" altLang="en-US" dirty="0" smtClean="0"/>
              <a:t>框架</a:t>
            </a:r>
            <a:r>
              <a:rPr lang="zh-CN" altLang="en-US" dirty="0" smtClean="0"/>
              <a:t>，</a:t>
            </a:r>
            <a:r>
              <a:rPr lang="en-US" altLang="zh-TW" dirty="0" smtClean="0"/>
              <a:t>React </a:t>
            </a:r>
            <a:r>
              <a:rPr lang="en-US" altLang="zh-TW" dirty="0"/>
              <a:t>Native </a:t>
            </a:r>
            <a:r>
              <a:rPr lang="zh-TW" altLang="en-US" dirty="0"/>
              <a:t>结合了 </a:t>
            </a:r>
            <a:r>
              <a:rPr lang="en-US" altLang="zh-TW" dirty="0"/>
              <a:t>Web </a:t>
            </a:r>
            <a:r>
              <a:rPr lang="zh-TW" altLang="en-US" dirty="0"/>
              <a:t>应用和 </a:t>
            </a:r>
            <a:r>
              <a:rPr lang="en-US" altLang="zh-TW" dirty="0"/>
              <a:t>Native </a:t>
            </a:r>
            <a:r>
              <a:rPr lang="zh-TW" altLang="en-US" dirty="0"/>
              <a:t>应用的优</a:t>
            </a:r>
            <a:r>
              <a:rPr lang="zh-TW" altLang="en-US" dirty="0" smtClean="0"/>
              <a:t>势</a:t>
            </a:r>
            <a:r>
              <a:rPr lang="zh-CN" altLang="en-US" dirty="0" smtClean="0"/>
              <a:t>，</a:t>
            </a:r>
            <a:r>
              <a:rPr lang="zh-TW" altLang="en-US" dirty="0" smtClean="0"/>
              <a:t>可以</a:t>
            </a:r>
            <a:r>
              <a:rPr lang="zh-TW" altLang="en-US" dirty="0"/>
              <a:t>使用 </a:t>
            </a:r>
            <a:r>
              <a:rPr lang="en-US" altLang="zh-TW" dirty="0"/>
              <a:t>JavaScript </a:t>
            </a:r>
            <a:r>
              <a:rPr lang="zh-TW" altLang="en-US" dirty="0"/>
              <a:t>来开发 </a:t>
            </a:r>
            <a:r>
              <a:rPr lang="en-US" altLang="zh-TW" dirty="0" err="1"/>
              <a:t>iOS</a:t>
            </a:r>
            <a:r>
              <a:rPr lang="en-US" altLang="zh-TW" dirty="0"/>
              <a:t> </a:t>
            </a:r>
            <a:r>
              <a:rPr lang="zh-TW" altLang="en-US" dirty="0"/>
              <a:t>和 </a:t>
            </a:r>
            <a:r>
              <a:rPr lang="en-US" altLang="zh-TW" dirty="0"/>
              <a:t>Android </a:t>
            </a:r>
            <a:r>
              <a:rPr lang="zh-TW" altLang="en-US" dirty="0"/>
              <a:t>原生应</a:t>
            </a:r>
            <a:r>
              <a:rPr lang="zh-TW" altLang="en-US" dirty="0" smtClean="0"/>
              <a:t>用</a:t>
            </a:r>
            <a:r>
              <a:rPr lang="zh-CN" altLang="en-US" dirty="0" smtClean="0"/>
              <a:t>，</a:t>
            </a:r>
            <a:r>
              <a:rPr lang="zh-TW" altLang="en-US" dirty="0" smtClean="0"/>
              <a:t>在 </a:t>
            </a:r>
            <a:r>
              <a:rPr lang="en-US" altLang="zh-TW" dirty="0"/>
              <a:t>JavaScript </a:t>
            </a:r>
            <a:r>
              <a:rPr lang="zh-TW" altLang="en-US" dirty="0"/>
              <a:t>中用 </a:t>
            </a:r>
            <a:r>
              <a:rPr lang="en-US" altLang="zh-TW" dirty="0"/>
              <a:t>React </a:t>
            </a:r>
            <a:r>
              <a:rPr lang="zh-TW" altLang="en-US" dirty="0"/>
              <a:t>抽象操作系统原生的 </a:t>
            </a:r>
            <a:r>
              <a:rPr lang="en-US" altLang="zh-TW" dirty="0"/>
              <a:t>UI </a:t>
            </a:r>
            <a:r>
              <a:rPr lang="zh-TW" altLang="en-US" dirty="0"/>
              <a:t>组</a:t>
            </a:r>
            <a:r>
              <a:rPr lang="zh-TW" altLang="en-US" dirty="0" smtClean="0"/>
              <a:t>件</a:t>
            </a:r>
            <a:r>
              <a:rPr lang="zh-CN" altLang="en-US" dirty="0" smtClean="0"/>
              <a:t>，</a:t>
            </a:r>
            <a:r>
              <a:rPr lang="zh-TW" altLang="en-US" dirty="0" smtClean="0"/>
              <a:t>代替 </a:t>
            </a:r>
            <a:r>
              <a:rPr lang="en-US" altLang="zh-TW" dirty="0"/>
              <a:t>DOM </a:t>
            </a:r>
            <a:r>
              <a:rPr lang="zh-TW" altLang="en-US" dirty="0"/>
              <a:t>元素来</a:t>
            </a:r>
            <a:r>
              <a:rPr lang="zh-TW" altLang="en-US" dirty="0" smtClean="0"/>
              <a:t>渲染</a:t>
            </a:r>
            <a:r>
              <a:rPr lang="zh-CN" altLang="en-US" dirty="0"/>
              <a:t>。</a:t>
            </a:r>
            <a:endParaRPr lang="en-US" altLang="zh-TW" dirty="0" smtClean="0"/>
          </a:p>
          <a:p>
            <a:pPr marL="285750" indent="-285750">
              <a:buFont typeface="Wingdings" pitchFamily="2" charset="2"/>
              <a:buChar char="u"/>
            </a:pPr>
            <a:endParaRPr lang="zh-TW" altLang="en-US" dirty="0"/>
          </a:p>
          <a:p>
            <a:pPr marL="285750" indent="-285750">
              <a:buFont typeface="Wingdings" pitchFamily="2" charset="2"/>
              <a:buChar char="u"/>
            </a:pPr>
            <a:r>
              <a:rPr lang="zh-TW" altLang="en-US" dirty="0"/>
              <a:t>核心思想</a:t>
            </a:r>
            <a:r>
              <a:rPr lang="zh-TW" altLang="en-US" dirty="0" smtClean="0"/>
              <a:t>是</a:t>
            </a:r>
            <a:r>
              <a:rPr lang="zh-CN" altLang="en-US" dirty="0" smtClean="0"/>
              <a:t>：</a:t>
            </a:r>
            <a:r>
              <a:rPr lang="zh-TW" altLang="en-US" dirty="0" smtClean="0"/>
              <a:t>封</a:t>
            </a:r>
            <a:r>
              <a:rPr lang="zh-TW" altLang="en-US" dirty="0"/>
              <a:t>装组</a:t>
            </a:r>
            <a:r>
              <a:rPr lang="zh-TW" altLang="en-US" dirty="0" smtClean="0"/>
              <a:t>件</a:t>
            </a:r>
            <a:r>
              <a:rPr lang="zh-CN" altLang="en-US" dirty="0" smtClean="0"/>
              <a:t>。</a:t>
            </a:r>
            <a:r>
              <a:rPr lang="en-US" altLang="zh-TW" dirty="0" smtClean="0"/>
              <a:t>React </a:t>
            </a:r>
            <a:r>
              <a:rPr lang="en-US" altLang="zh-TW" dirty="0"/>
              <a:t>Native</a:t>
            </a:r>
            <a:r>
              <a:rPr lang="zh-TW" altLang="en-US" dirty="0"/>
              <a:t>就是按照一个个组件组成</a:t>
            </a:r>
            <a:r>
              <a:rPr lang="en-US" altLang="zh-TW" dirty="0" smtClean="0"/>
              <a:t>App</a:t>
            </a:r>
            <a:r>
              <a:rPr lang="zh-CN" altLang="en-US" dirty="0" smtClean="0"/>
              <a:t>，</a:t>
            </a:r>
            <a:r>
              <a:rPr lang="zh-TW" altLang="en-US" dirty="0" smtClean="0"/>
              <a:t>可以</a:t>
            </a:r>
            <a:r>
              <a:rPr lang="zh-TW" altLang="en-US" dirty="0"/>
              <a:t>认</a:t>
            </a:r>
            <a:r>
              <a:rPr lang="zh-TW" altLang="en-US" dirty="0" smtClean="0"/>
              <a:t>为</a:t>
            </a:r>
            <a:r>
              <a:rPr lang="zh-CN" altLang="en-US" dirty="0" smtClean="0"/>
              <a:t>，</a:t>
            </a:r>
            <a:r>
              <a:rPr lang="zh-TW" altLang="en-US" dirty="0" smtClean="0"/>
              <a:t>基</a:t>
            </a:r>
            <a:r>
              <a:rPr lang="zh-TW" altLang="en-US" dirty="0"/>
              <a:t>础的</a:t>
            </a:r>
            <a:r>
              <a:rPr lang="en-US" altLang="zh-TW" dirty="0"/>
              <a:t>React </a:t>
            </a:r>
            <a:r>
              <a:rPr lang="en-US" altLang="zh-TW" dirty="0" smtClean="0"/>
              <a:t>Native</a:t>
            </a:r>
            <a:r>
              <a:rPr lang="zh-CN" altLang="en-US" dirty="0" smtClean="0"/>
              <a:t>，</a:t>
            </a:r>
            <a:r>
              <a:rPr lang="zh-TW" altLang="en-US" dirty="0" smtClean="0"/>
              <a:t>就是</a:t>
            </a:r>
            <a:r>
              <a:rPr lang="zh-TW" altLang="en-US" dirty="0"/>
              <a:t>一个</a:t>
            </a:r>
            <a:r>
              <a:rPr lang="en-US" altLang="zh-TW" dirty="0" smtClean="0"/>
              <a:t>Activity</a:t>
            </a:r>
            <a:r>
              <a:rPr lang="zh-CN" altLang="en-US" dirty="0" smtClean="0"/>
              <a:t>，</a:t>
            </a:r>
            <a:r>
              <a:rPr lang="zh-TW" altLang="en-US" dirty="0" smtClean="0"/>
              <a:t>里</a:t>
            </a:r>
            <a:r>
              <a:rPr lang="zh-TW" altLang="en-US" dirty="0"/>
              <a:t>面放着许多的组</a:t>
            </a:r>
            <a:r>
              <a:rPr lang="zh-TW" altLang="en-US" dirty="0" smtClean="0"/>
              <a:t>件</a:t>
            </a:r>
            <a:r>
              <a:rPr lang="zh-CN" altLang="en-US" dirty="0" smtClean="0"/>
              <a:t>，</a:t>
            </a:r>
            <a:r>
              <a:rPr lang="zh-TW" altLang="en-US" dirty="0" smtClean="0"/>
              <a:t>跳</a:t>
            </a:r>
            <a:r>
              <a:rPr lang="zh-TW" altLang="en-US" dirty="0"/>
              <a:t>转不同的组</a:t>
            </a:r>
            <a:r>
              <a:rPr lang="zh-TW" altLang="en-US" dirty="0" smtClean="0"/>
              <a:t>件</a:t>
            </a:r>
            <a:r>
              <a:rPr lang="zh-CN" altLang="en-US" dirty="0" smtClean="0"/>
              <a:t>，</a:t>
            </a:r>
            <a:r>
              <a:rPr lang="zh-TW" altLang="en-US" dirty="0" smtClean="0"/>
              <a:t>实</a:t>
            </a:r>
            <a:r>
              <a:rPr lang="zh-TW" altLang="en-US" dirty="0"/>
              <a:t>现不同的页</a:t>
            </a:r>
            <a:r>
              <a:rPr lang="zh-TW" altLang="en-US" dirty="0" smtClean="0"/>
              <a:t>面</a:t>
            </a:r>
            <a:r>
              <a:rPr lang="zh-CN" altLang="en-US" dirty="0" smtClean="0"/>
              <a:t>。</a:t>
            </a:r>
            <a:endParaRPr lang="en-US" altLang="zh-TW" dirty="0" smtClean="0"/>
          </a:p>
          <a:p>
            <a:pPr marL="285750" indent="-285750">
              <a:buFont typeface="Wingdings" pitchFamily="2" charset="2"/>
              <a:buChar char="u"/>
            </a:pPr>
            <a:endParaRPr lang="en-US" altLang="zh-TW" dirty="0" smtClean="0"/>
          </a:p>
          <a:p>
            <a:pPr marL="285750" indent="-285750">
              <a:buFont typeface="Wingdings" pitchFamily="2" charset="2"/>
              <a:buChar char="u"/>
            </a:pPr>
            <a:r>
              <a:rPr lang="en-US" altLang="zh-TW" dirty="0"/>
              <a:t>React Native</a:t>
            </a:r>
            <a:r>
              <a:rPr lang="zh-CN" altLang="en-US" dirty="0" smtClean="0"/>
              <a:t>提</a:t>
            </a:r>
            <a:r>
              <a:rPr lang="zh-TW" altLang="en-US" dirty="0" smtClean="0"/>
              <a:t>出</a:t>
            </a:r>
            <a:r>
              <a:rPr lang="zh-TW" altLang="en-US" dirty="0"/>
              <a:t>了“</a:t>
            </a:r>
            <a:r>
              <a:rPr lang="en-US" altLang="zh-TW" dirty="0"/>
              <a:t>Learn </a:t>
            </a:r>
            <a:r>
              <a:rPr lang="en-US" altLang="zh-TW" dirty="0" err="1"/>
              <a:t>once,write</a:t>
            </a:r>
            <a:r>
              <a:rPr lang="en-US" altLang="zh-TW" dirty="0"/>
              <a:t> anywhere</a:t>
            </a:r>
            <a:r>
              <a:rPr lang="en-US" altLang="zh-TW" dirty="0" smtClean="0"/>
              <a:t>”</a:t>
            </a:r>
            <a:r>
              <a:rPr lang="zh-CN" altLang="en-US" dirty="0" smtClean="0"/>
              <a:t>。</a:t>
            </a:r>
            <a:r>
              <a:rPr lang="zh-TW" altLang="en-US" dirty="0" smtClean="0"/>
              <a:t>使用</a:t>
            </a:r>
            <a:r>
              <a:rPr lang="en-US" altLang="zh-TW" dirty="0"/>
              <a:t>RN</a:t>
            </a:r>
            <a:r>
              <a:rPr lang="zh-TW" altLang="en-US" dirty="0"/>
              <a:t>可以为两个操作系统开发应用程序</a:t>
            </a:r>
            <a:r>
              <a:rPr lang="en-US" altLang="zh-TW" dirty="0"/>
              <a:t>,</a:t>
            </a:r>
            <a:r>
              <a:rPr lang="zh-TW" altLang="en-US" dirty="0"/>
              <a:t>但不同的平台上的代码根据平台会有一些微小的区别</a:t>
            </a:r>
            <a:r>
              <a:rPr lang="en-US" altLang="zh-TW" dirty="0"/>
              <a:t>,</a:t>
            </a:r>
            <a:r>
              <a:rPr lang="zh-TW" altLang="en-US" dirty="0"/>
              <a:t>但开发思路是相同</a:t>
            </a:r>
            <a:r>
              <a:rPr lang="zh-TW" altLang="en-US" dirty="0" smtClean="0"/>
              <a:t>的</a:t>
            </a:r>
            <a:r>
              <a:rPr lang="zh-CN" altLang="en-US" dirty="0" smtClean="0"/>
              <a:t>。</a:t>
            </a:r>
            <a:r>
              <a:rPr lang="zh-TW" altLang="en-US" dirty="0" smtClean="0"/>
              <a:t>在</a:t>
            </a:r>
            <a:r>
              <a:rPr lang="en-US" altLang="zh-TW" dirty="0"/>
              <a:t>UI</a:t>
            </a:r>
            <a:r>
              <a:rPr lang="zh-TW" altLang="en-US" dirty="0"/>
              <a:t>开发上</a:t>
            </a:r>
            <a:r>
              <a:rPr lang="en-US" altLang="zh-TW" dirty="0"/>
              <a:t>,RN</a:t>
            </a:r>
            <a:r>
              <a:rPr lang="zh-TW" altLang="en-US" dirty="0"/>
              <a:t>差不多做到</a:t>
            </a:r>
            <a:r>
              <a:rPr lang="zh-TW" altLang="en-US" dirty="0" smtClean="0"/>
              <a:t>了</a:t>
            </a:r>
            <a:r>
              <a:rPr lang="zh-CN" altLang="en-US" dirty="0"/>
              <a:t>“</a:t>
            </a:r>
            <a:r>
              <a:rPr lang="en-US" altLang="zh-TW" dirty="0" smtClean="0"/>
              <a:t>Write </a:t>
            </a:r>
            <a:r>
              <a:rPr lang="en-US" altLang="zh-TW" dirty="0" err="1"/>
              <a:t>once,run</a:t>
            </a:r>
            <a:r>
              <a:rPr lang="en-US" altLang="zh-TW" dirty="0"/>
              <a:t> </a:t>
            </a:r>
            <a:r>
              <a:rPr lang="en-US" altLang="zh-TW" dirty="0" smtClean="0"/>
              <a:t>anywhere</a:t>
            </a:r>
            <a:r>
              <a:rPr lang="zh-CN" altLang="en-US" dirty="0" smtClean="0"/>
              <a:t>”。</a:t>
            </a:r>
            <a:endParaRPr lang="en-US" altLang="zh-TW" dirty="0" smtClean="0"/>
          </a:p>
          <a:p>
            <a:pPr marL="285750" indent="-285750">
              <a:buFont typeface="Wingdings" pitchFamily="2" charset="2"/>
              <a:buChar char="u"/>
            </a:pPr>
            <a:endParaRPr lang="en-US" altLang="zh-CN" dirty="0"/>
          </a:p>
          <a:p>
            <a:pPr marL="285750" indent="-285750">
              <a:buFont typeface="Wingdings" pitchFamily="2" charset="2"/>
              <a:buChar char="u"/>
            </a:pPr>
            <a:r>
              <a:rPr lang="zh-CN" altLang="en-US" dirty="0" smtClean="0"/>
              <a:t>预科</a:t>
            </a:r>
            <a:endParaRPr lang="en-US" altLang="zh-CN" dirty="0"/>
          </a:p>
          <a:p>
            <a:r>
              <a:rPr lang="en-US" altLang="zh-TW" dirty="0" smtClean="0"/>
              <a:t>  </a:t>
            </a:r>
            <a:r>
              <a:rPr lang="zh-TW" altLang="en-US" dirty="0" smtClean="0"/>
              <a:t>（</a:t>
            </a:r>
            <a:r>
              <a:rPr lang="en-US" altLang="zh-TW" dirty="0"/>
              <a:t>1</a:t>
            </a:r>
            <a:r>
              <a:rPr lang="zh-TW" altLang="en-US" dirty="0"/>
              <a:t>）</a:t>
            </a:r>
            <a:r>
              <a:rPr lang="en-US" altLang="zh-TW" dirty="0" err="1" smtClean="0"/>
              <a:t>Html+CSS+JavaScript</a:t>
            </a:r>
            <a:endParaRPr lang="en-US" altLang="zh-TW" dirty="0" smtClean="0"/>
          </a:p>
          <a:p>
            <a:r>
              <a:rPr lang="en-US" altLang="zh-TW" dirty="0"/>
              <a:t> </a:t>
            </a:r>
            <a:r>
              <a:rPr lang="en-US" altLang="zh-TW" dirty="0" smtClean="0"/>
              <a:t> </a:t>
            </a:r>
            <a:r>
              <a:rPr lang="zh-TW" altLang="en-US" dirty="0" smtClean="0"/>
              <a:t>（</a:t>
            </a:r>
            <a:r>
              <a:rPr lang="en-US" altLang="zh-TW" dirty="0"/>
              <a:t>2</a:t>
            </a:r>
            <a:r>
              <a:rPr lang="zh-TW" altLang="en-US" dirty="0"/>
              <a:t>）</a:t>
            </a:r>
            <a:r>
              <a:rPr lang="en-US" altLang="zh-TW" dirty="0" err="1" smtClean="0"/>
              <a:t>ReactJS</a:t>
            </a:r>
            <a:endParaRPr lang="en-US" altLang="zh-TW" dirty="0"/>
          </a:p>
          <a:p>
            <a:r>
              <a:rPr lang="en-US" altLang="zh-CN" dirty="0" smtClean="0"/>
              <a:t>  </a:t>
            </a:r>
            <a:r>
              <a:rPr lang="zh-CN" altLang="en-US" dirty="0" smtClean="0"/>
              <a:t>（</a:t>
            </a:r>
            <a:r>
              <a:rPr lang="en-US" altLang="zh-TW" dirty="0"/>
              <a:t>3</a:t>
            </a:r>
            <a:r>
              <a:rPr lang="zh-TW" altLang="en-US" dirty="0"/>
              <a:t>）</a:t>
            </a:r>
            <a:r>
              <a:rPr lang="en-US" altLang="zh-TW" dirty="0" smtClean="0"/>
              <a:t>Node</a:t>
            </a:r>
            <a:endParaRPr lang="zh-TW" altLang="en-US" dirty="0"/>
          </a:p>
        </p:txBody>
      </p:sp>
    </p:spTree>
    <p:extLst>
      <p:ext uri="{BB962C8B-B14F-4D97-AF65-F5344CB8AC3E}">
        <p14:creationId xmlns:p14="http://schemas.microsoft.com/office/powerpoint/2010/main" val="410666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570006" y="1690777"/>
            <a:ext cx="8686800" cy="3970318"/>
          </a:xfrm>
          <a:prstGeom prst="rect">
            <a:avLst/>
          </a:prstGeom>
          <a:noFill/>
        </p:spPr>
        <p:txBody>
          <a:bodyPr wrap="square" rtlCol="0">
            <a:spAutoFit/>
          </a:bodyPr>
          <a:lstStyle/>
          <a:p>
            <a:r>
              <a:rPr lang="zh-CN" altLang="en-US" dirty="0"/>
              <a:t>在</a:t>
            </a:r>
            <a:r>
              <a:rPr lang="en-US" altLang="zh-CN" dirty="0"/>
              <a:t>React</a:t>
            </a:r>
            <a:r>
              <a:rPr lang="zh-CN" altLang="en-US" dirty="0"/>
              <a:t>中，在</a:t>
            </a:r>
            <a:r>
              <a:rPr lang="en-US" altLang="zh-CN" dirty="0"/>
              <a:t>UI</a:t>
            </a:r>
            <a:r>
              <a:rPr lang="zh-CN" altLang="en-US" dirty="0"/>
              <a:t>上每一个功能相对独立的模块就会被定义为组件</a:t>
            </a:r>
            <a:r>
              <a:rPr lang="zh-CN" altLang="en-US" dirty="0" smtClean="0"/>
              <a:t>。相</a:t>
            </a:r>
            <a:r>
              <a:rPr lang="zh-CN" altLang="en-US" dirty="0"/>
              <a:t>对小的组件可以通过组合或者嵌套的方式构成大的组件，最终完成整体</a:t>
            </a:r>
            <a:r>
              <a:rPr lang="en-US" altLang="zh-CN" dirty="0"/>
              <a:t>UI</a:t>
            </a:r>
            <a:r>
              <a:rPr lang="zh-CN" altLang="en-US" dirty="0"/>
              <a:t>的构</a:t>
            </a:r>
            <a:r>
              <a:rPr lang="zh-CN" altLang="en-US" dirty="0" smtClean="0"/>
              <a:t>建</a:t>
            </a:r>
            <a:endParaRPr lang="en-US" altLang="zh-CN" dirty="0" smtClean="0"/>
          </a:p>
          <a:p>
            <a:endParaRPr lang="en-US" altLang="zh-TW" dirty="0" smtClean="0"/>
          </a:p>
          <a:p>
            <a:r>
              <a:rPr lang="en-US" altLang="zh-TW" dirty="0" smtClean="0"/>
              <a:t>React</a:t>
            </a:r>
            <a:r>
              <a:rPr lang="zh-CN" altLang="zh-TW" dirty="0"/>
              <a:t>认为一个组件应该具有如下特征</a:t>
            </a:r>
            <a:r>
              <a:rPr lang="zh-CN" altLang="zh-TW" dirty="0" smtClean="0"/>
              <a:t>：</a:t>
            </a:r>
            <a:endParaRPr lang="zh-TW" altLang="zh-TW" dirty="0"/>
          </a:p>
          <a:p>
            <a:pPr marL="285750" indent="-285750">
              <a:buFont typeface="Wingdings" pitchFamily="2" charset="2"/>
              <a:buChar char="l"/>
            </a:pPr>
            <a:r>
              <a:rPr lang="zh-CN" altLang="zh-TW" dirty="0"/>
              <a:t>可组合（</a:t>
            </a:r>
            <a:r>
              <a:rPr lang="en-US" altLang="zh-TW" dirty="0" err="1"/>
              <a:t>Composeable</a:t>
            </a:r>
            <a:r>
              <a:rPr lang="zh-CN" altLang="zh-TW" dirty="0"/>
              <a:t>）：一个组件易于和其它组件一起使用，或者嵌套在另一个组件内部。如果一个组件内部创建了另一个组件，那么说父组件拥有它创建的子组件，通过这个特性，一个复杂的</a:t>
            </a:r>
            <a:r>
              <a:rPr lang="en-US" altLang="zh-TW" dirty="0"/>
              <a:t>UI</a:t>
            </a:r>
            <a:r>
              <a:rPr lang="zh-CN" altLang="zh-TW" dirty="0"/>
              <a:t>可以拆分成多个简单的</a:t>
            </a:r>
            <a:r>
              <a:rPr lang="en-US" altLang="zh-TW" dirty="0"/>
              <a:t>UI</a:t>
            </a:r>
            <a:r>
              <a:rPr lang="zh-CN" altLang="zh-TW" dirty="0"/>
              <a:t>组</a:t>
            </a:r>
            <a:r>
              <a:rPr lang="zh-CN" altLang="zh-TW" dirty="0" smtClean="0"/>
              <a:t>件</a:t>
            </a:r>
            <a:r>
              <a:rPr lang="zh-CN" altLang="en-US" dirty="0" smtClean="0"/>
              <a:t>。</a:t>
            </a:r>
            <a:endParaRPr lang="zh-TW" altLang="zh-TW" dirty="0"/>
          </a:p>
          <a:p>
            <a:r>
              <a:rPr lang="en-US" altLang="zh-TW" dirty="0"/>
              <a:t> </a:t>
            </a:r>
            <a:endParaRPr lang="zh-TW" altLang="zh-TW" dirty="0"/>
          </a:p>
          <a:p>
            <a:pPr marL="285750" indent="-285750">
              <a:buFont typeface="Wingdings" pitchFamily="2" charset="2"/>
              <a:buChar char="l"/>
            </a:pPr>
            <a:r>
              <a:rPr lang="zh-CN" altLang="zh-TW" dirty="0"/>
              <a:t>可重用（</a:t>
            </a:r>
            <a:r>
              <a:rPr lang="en-US" altLang="zh-TW" dirty="0"/>
              <a:t>Reusable</a:t>
            </a:r>
            <a:r>
              <a:rPr lang="zh-CN" altLang="zh-TW" dirty="0"/>
              <a:t>）：每个组件都是具有独立功能的，它可以被使用在多个</a:t>
            </a:r>
            <a:r>
              <a:rPr lang="en-US" altLang="zh-TW" dirty="0"/>
              <a:t>UI</a:t>
            </a:r>
            <a:r>
              <a:rPr lang="zh-CN" altLang="zh-TW" dirty="0"/>
              <a:t>场</a:t>
            </a:r>
            <a:r>
              <a:rPr lang="zh-CN" altLang="zh-TW" dirty="0" smtClean="0"/>
              <a:t>景</a:t>
            </a:r>
            <a:r>
              <a:rPr lang="zh-CN" altLang="en-US" dirty="0"/>
              <a:t>。</a:t>
            </a:r>
            <a:endParaRPr lang="zh-TW" altLang="zh-TW" dirty="0"/>
          </a:p>
          <a:p>
            <a:endParaRPr lang="zh-TW" altLang="zh-TW" dirty="0"/>
          </a:p>
          <a:p>
            <a:pPr marL="285750" indent="-285750">
              <a:buFont typeface="Wingdings" pitchFamily="2" charset="2"/>
              <a:buChar char="l"/>
            </a:pPr>
            <a:r>
              <a:rPr lang="zh-CN" altLang="zh-TW" dirty="0"/>
              <a:t>可维护（</a:t>
            </a:r>
            <a:r>
              <a:rPr lang="en-US" altLang="zh-TW" dirty="0"/>
              <a:t>Maintainable</a:t>
            </a:r>
            <a:r>
              <a:rPr lang="zh-CN" altLang="zh-TW" dirty="0"/>
              <a:t>）：每个小的组件仅仅包含自身的逻辑，更容易被理解和维</a:t>
            </a:r>
            <a:r>
              <a:rPr lang="zh-CN" altLang="zh-TW" dirty="0" smtClean="0"/>
              <a:t>护</a:t>
            </a:r>
            <a:r>
              <a:rPr lang="zh-CN" altLang="en-US" dirty="0" smtClean="0"/>
              <a:t>。</a:t>
            </a:r>
            <a:endParaRPr lang="zh-TW" altLang="zh-TW" dirty="0"/>
          </a:p>
          <a:p>
            <a:endParaRPr lang="zh-TW" altLang="en-US" dirty="0"/>
          </a:p>
        </p:txBody>
      </p:sp>
    </p:spTree>
    <p:extLst>
      <p:ext uri="{BB962C8B-B14F-4D97-AF65-F5344CB8AC3E}">
        <p14:creationId xmlns:p14="http://schemas.microsoft.com/office/powerpoint/2010/main" val="202283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568" y="1229634"/>
            <a:ext cx="6974772" cy="24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569" y="3839074"/>
            <a:ext cx="6974772" cy="21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6845" y="5040994"/>
            <a:ext cx="4513857" cy="98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39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466490" y="979899"/>
            <a:ext cx="2838091" cy="369332"/>
          </a:xfrm>
          <a:prstGeom prst="rect">
            <a:avLst/>
          </a:prstGeom>
          <a:noFill/>
        </p:spPr>
        <p:txBody>
          <a:bodyPr wrap="square" rtlCol="0">
            <a:spAutoFit/>
          </a:bodyPr>
          <a:lstStyle/>
          <a:p>
            <a:r>
              <a:rPr lang="zh-CN" altLang="en-US" b="1" dirty="0" smtClean="0"/>
              <a:t>长列表</a:t>
            </a:r>
            <a:r>
              <a:rPr lang="en-US" altLang="zh-TW" b="1" dirty="0" err="1"/>
              <a:t>FlatList</a:t>
            </a:r>
            <a:endParaRPr lang="zh-TW" altLang="en-US" b="1" dirty="0"/>
          </a:p>
        </p:txBody>
      </p:sp>
      <p:sp>
        <p:nvSpPr>
          <p:cNvPr id="3" name="文字方塊 2"/>
          <p:cNvSpPr txBox="1"/>
          <p:nvPr/>
        </p:nvSpPr>
        <p:spPr>
          <a:xfrm>
            <a:off x="616788" y="1656267"/>
            <a:ext cx="3597215" cy="3139321"/>
          </a:xfrm>
          <a:prstGeom prst="rect">
            <a:avLst/>
          </a:prstGeom>
          <a:noFill/>
        </p:spPr>
        <p:txBody>
          <a:bodyPr wrap="square" rtlCol="0">
            <a:spAutoFit/>
          </a:bodyPr>
          <a:lstStyle/>
          <a:p>
            <a:r>
              <a:rPr lang="zh-CN" altLang="zh-TW" dirty="0"/>
              <a:t>常用功能：</a:t>
            </a:r>
            <a:endParaRPr lang="zh-TW" altLang="zh-TW" dirty="0"/>
          </a:p>
          <a:p>
            <a:pPr marL="285750" lvl="0" indent="-285750">
              <a:buFont typeface="Wingdings" pitchFamily="2" charset="2"/>
              <a:buChar char="l"/>
            </a:pPr>
            <a:r>
              <a:rPr lang="zh-CN" altLang="zh-TW" dirty="0"/>
              <a:t>完全跨平台</a:t>
            </a:r>
            <a:endParaRPr lang="zh-TW" altLang="zh-TW" dirty="0"/>
          </a:p>
          <a:p>
            <a:pPr marL="285750" lvl="0" indent="-285750">
              <a:buFont typeface="Wingdings" pitchFamily="2" charset="2"/>
              <a:buChar char="l"/>
            </a:pPr>
            <a:r>
              <a:rPr lang="zh-CN" altLang="zh-TW" dirty="0"/>
              <a:t>支持水平布局模式</a:t>
            </a:r>
            <a:endParaRPr lang="zh-TW" altLang="zh-TW" dirty="0"/>
          </a:p>
          <a:p>
            <a:pPr marL="285750" lvl="0" indent="-285750">
              <a:buFont typeface="Wingdings" pitchFamily="2" charset="2"/>
              <a:buChar char="l"/>
            </a:pPr>
            <a:r>
              <a:rPr lang="zh-CN" altLang="zh-TW" dirty="0"/>
              <a:t>行组件显示或隐藏时可配置回调事件</a:t>
            </a:r>
            <a:endParaRPr lang="zh-TW" altLang="zh-TW" dirty="0"/>
          </a:p>
          <a:p>
            <a:pPr marL="285750" lvl="0" indent="-285750">
              <a:buFont typeface="Wingdings" pitchFamily="2" charset="2"/>
              <a:buChar char="l"/>
            </a:pPr>
            <a:r>
              <a:rPr lang="zh-CN" altLang="zh-TW" dirty="0"/>
              <a:t>支持单独的头部组件</a:t>
            </a:r>
            <a:endParaRPr lang="zh-TW" altLang="zh-TW" dirty="0"/>
          </a:p>
          <a:p>
            <a:pPr marL="285750" lvl="0" indent="-285750">
              <a:buFont typeface="Wingdings" pitchFamily="2" charset="2"/>
              <a:buChar char="l"/>
            </a:pPr>
            <a:r>
              <a:rPr lang="zh-CN" altLang="zh-TW" dirty="0"/>
              <a:t>支持单独的尾部组件</a:t>
            </a:r>
            <a:endParaRPr lang="zh-TW" altLang="zh-TW" dirty="0"/>
          </a:p>
          <a:p>
            <a:pPr marL="285750" lvl="0" indent="-285750">
              <a:buFont typeface="Wingdings" pitchFamily="2" charset="2"/>
              <a:buChar char="l"/>
            </a:pPr>
            <a:r>
              <a:rPr lang="zh-CN" altLang="zh-TW" dirty="0"/>
              <a:t>支持自定义行间分隔线</a:t>
            </a:r>
            <a:endParaRPr lang="zh-TW" altLang="zh-TW" dirty="0"/>
          </a:p>
          <a:p>
            <a:pPr marL="285750" lvl="0" indent="-285750">
              <a:buFont typeface="Wingdings" pitchFamily="2" charset="2"/>
              <a:buChar char="l"/>
            </a:pPr>
            <a:r>
              <a:rPr lang="zh-CN" altLang="zh-TW" dirty="0"/>
              <a:t>支持下拉刷新</a:t>
            </a:r>
            <a:endParaRPr lang="zh-TW" altLang="zh-TW" dirty="0"/>
          </a:p>
          <a:p>
            <a:pPr marL="285750" lvl="0" indent="-285750">
              <a:buFont typeface="Wingdings" pitchFamily="2" charset="2"/>
              <a:buChar char="l"/>
            </a:pPr>
            <a:r>
              <a:rPr lang="zh-CN" altLang="zh-TW" dirty="0"/>
              <a:t>支持上拉加载</a:t>
            </a:r>
            <a:endParaRPr lang="zh-TW" altLang="zh-TW" dirty="0"/>
          </a:p>
          <a:p>
            <a:endParaRPr lang="zh-TW" altLang="en-US" dirty="0"/>
          </a:p>
        </p:txBody>
      </p:sp>
      <p:sp>
        <p:nvSpPr>
          <p:cNvPr id="4" name="文字方塊 3"/>
          <p:cNvSpPr txBox="1"/>
          <p:nvPr/>
        </p:nvSpPr>
        <p:spPr>
          <a:xfrm>
            <a:off x="4445475" y="1656267"/>
            <a:ext cx="7660257" cy="4524315"/>
          </a:xfrm>
          <a:prstGeom prst="rect">
            <a:avLst/>
          </a:prstGeom>
          <a:noFill/>
        </p:spPr>
        <p:txBody>
          <a:bodyPr wrap="square" rtlCol="0">
            <a:spAutoFit/>
          </a:bodyPr>
          <a:lstStyle/>
          <a:p>
            <a:r>
              <a:rPr lang="zh-CN" altLang="zh-TW" dirty="0"/>
              <a:t>属性</a:t>
            </a:r>
            <a:endParaRPr lang="zh-TW" altLang="zh-TW" dirty="0"/>
          </a:p>
          <a:p>
            <a:pPr marL="285750" lvl="0" indent="-285750">
              <a:buFont typeface="Wingdings" pitchFamily="2" charset="2"/>
              <a:buChar char="l"/>
            </a:pPr>
            <a:r>
              <a:rPr lang="en-US" altLang="zh-TW" dirty="0" err="1"/>
              <a:t>ItemSeparatorComponent</a:t>
            </a:r>
            <a:r>
              <a:rPr lang="zh-CN" altLang="zh-TW" dirty="0"/>
              <a:t>：分割线组件， </a:t>
            </a:r>
            <a:endParaRPr lang="zh-TW" altLang="zh-TW" dirty="0"/>
          </a:p>
          <a:p>
            <a:pPr marL="285750" lvl="0" indent="-285750">
              <a:buFont typeface="Wingdings" pitchFamily="2" charset="2"/>
              <a:buChar char="l"/>
            </a:pPr>
            <a:r>
              <a:rPr lang="en-US" altLang="zh-TW" dirty="0" err="1"/>
              <a:t>ListFooterComponent</a:t>
            </a:r>
            <a:r>
              <a:rPr lang="zh-CN" altLang="zh-TW" dirty="0"/>
              <a:t>：结尾组件 </a:t>
            </a:r>
            <a:endParaRPr lang="zh-TW" altLang="zh-TW" dirty="0"/>
          </a:p>
          <a:p>
            <a:pPr marL="285750" lvl="0" indent="-285750">
              <a:buFont typeface="Wingdings" pitchFamily="2" charset="2"/>
              <a:buChar char="l"/>
            </a:pPr>
            <a:r>
              <a:rPr lang="en-US" altLang="zh-TW" dirty="0" err="1"/>
              <a:t>ListHeaderComponent</a:t>
            </a:r>
            <a:r>
              <a:rPr lang="zh-CN" altLang="zh-TW" dirty="0"/>
              <a:t>：头组件 </a:t>
            </a:r>
            <a:endParaRPr lang="zh-TW" altLang="zh-TW" dirty="0"/>
          </a:p>
          <a:p>
            <a:pPr marL="285750" lvl="0" indent="-285750">
              <a:buFont typeface="Wingdings" pitchFamily="2" charset="2"/>
              <a:buChar char="l"/>
            </a:pPr>
            <a:r>
              <a:rPr lang="en-US" altLang="zh-TW" dirty="0"/>
              <a:t>data</a:t>
            </a:r>
            <a:r>
              <a:rPr lang="zh-CN" altLang="zh-TW" dirty="0"/>
              <a:t>：列表数据 </a:t>
            </a:r>
            <a:endParaRPr lang="zh-TW" altLang="zh-TW" dirty="0"/>
          </a:p>
          <a:p>
            <a:pPr marL="285750" lvl="0" indent="-285750">
              <a:buFont typeface="Wingdings" pitchFamily="2" charset="2"/>
              <a:buChar char="l"/>
            </a:pPr>
            <a:r>
              <a:rPr lang="en-US" altLang="zh-TW" dirty="0"/>
              <a:t>horizontal</a:t>
            </a:r>
            <a:r>
              <a:rPr lang="zh-CN" altLang="zh-TW" dirty="0"/>
              <a:t>：设置为</a:t>
            </a:r>
            <a:r>
              <a:rPr lang="en-US" altLang="zh-TW" dirty="0"/>
              <a:t>true</a:t>
            </a:r>
            <a:r>
              <a:rPr lang="zh-CN" altLang="zh-TW" dirty="0"/>
              <a:t>则变为水平列表。 </a:t>
            </a:r>
            <a:endParaRPr lang="zh-TW" altLang="zh-TW" dirty="0"/>
          </a:p>
          <a:p>
            <a:pPr marL="285750" lvl="0" indent="-285750">
              <a:buFont typeface="Wingdings" pitchFamily="2" charset="2"/>
              <a:buChar char="l"/>
            </a:pPr>
            <a:r>
              <a:rPr lang="en-US" altLang="zh-TW" dirty="0" err="1"/>
              <a:t>numColumns</a:t>
            </a:r>
            <a:r>
              <a:rPr lang="zh-CN" altLang="zh-TW" dirty="0"/>
              <a:t>：列数组件内元素必须是等高的</a:t>
            </a:r>
            <a:r>
              <a:rPr lang="en-US" altLang="zh-TW" dirty="0"/>
              <a:t>,</a:t>
            </a:r>
            <a:r>
              <a:rPr lang="zh-CN" altLang="zh-TW" dirty="0"/>
              <a:t>无法支持瀑布流布局 </a:t>
            </a:r>
            <a:endParaRPr lang="zh-TW" altLang="zh-TW" dirty="0"/>
          </a:p>
          <a:p>
            <a:pPr marL="285750" lvl="0" indent="-285750">
              <a:buFont typeface="Wingdings" pitchFamily="2" charset="2"/>
              <a:buChar char="l"/>
            </a:pPr>
            <a:r>
              <a:rPr lang="en-US" altLang="zh-TW" dirty="0" err="1"/>
              <a:t>columnWrapperStyle</a:t>
            </a:r>
            <a:r>
              <a:rPr lang="zh-CN" altLang="zh-TW" dirty="0"/>
              <a:t>：</a:t>
            </a:r>
            <a:r>
              <a:rPr lang="en-US" altLang="zh-TW" dirty="0" err="1"/>
              <a:t>numColumns</a:t>
            </a:r>
            <a:r>
              <a:rPr lang="zh-CN" altLang="zh-TW" dirty="0"/>
              <a:t>大于</a:t>
            </a:r>
            <a:r>
              <a:rPr lang="en-US" altLang="zh-TW" dirty="0"/>
              <a:t>1</a:t>
            </a:r>
            <a:r>
              <a:rPr lang="zh-CN" altLang="zh-TW" dirty="0"/>
              <a:t>时，设置每行的样式 </a:t>
            </a:r>
            <a:endParaRPr lang="zh-TW" altLang="zh-TW" dirty="0"/>
          </a:p>
          <a:p>
            <a:pPr marL="285750" lvl="0" indent="-285750">
              <a:buFont typeface="Wingdings" pitchFamily="2" charset="2"/>
              <a:buChar char="l"/>
            </a:pPr>
            <a:r>
              <a:rPr lang="en-US" altLang="zh-TW" dirty="0" err="1"/>
              <a:t>getItemLayout</a:t>
            </a:r>
            <a:r>
              <a:rPr lang="zh-CN" altLang="zh-TW" dirty="0"/>
              <a:t>：如果知道行高可以用此方法节省动态计算行高的开销。 </a:t>
            </a:r>
            <a:endParaRPr lang="zh-TW" altLang="zh-TW" dirty="0"/>
          </a:p>
          <a:p>
            <a:pPr marL="285750" lvl="0" indent="-285750">
              <a:buFont typeface="Wingdings" pitchFamily="2" charset="2"/>
              <a:buChar char="l"/>
            </a:pPr>
            <a:r>
              <a:rPr lang="en-US" altLang="zh-TW" dirty="0"/>
              <a:t>refreshing</a:t>
            </a:r>
            <a:r>
              <a:rPr lang="zh-CN" altLang="zh-TW" dirty="0"/>
              <a:t>：是否正在加载数据 </a:t>
            </a:r>
            <a:endParaRPr lang="zh-TW" altLang="zh-TW" dirty="0"/>
          </a:p>
          <a:p>
            <a:pPr marL="285750" lvl="0" indent="-285750">
              <a:buFont typeface="Wingdings" pitchFamily="2" charset="2"/>
              <a:buChar char="l"/>
            </a:pPr>
            <a:r>
              <a:rPr lang="en-US" altLang="zh-TW" dirty="0" err="1" smtClean="0"/>
              <a:t>onRefresh</a:t>
            </a:r>
            <a:r>
              <a:rPr lang="zh-CN" altLang="zh-TW" dirty="0" smtClean="0"/>
              <a:t>：刷新</a:t>
            </a:r>
            <a:r>
              <a:rPr lang="zh-CN" altLang="zh-TW" dirty="0"/>
              <a:t>数据 </a:t>
            </a:r>
            <a:endParaRPr lang="zh-TW" altLang="zh-TW" dirty="0"/>
          </a:p>
          <a:p>
            <a:pPr marL="285750" lvl="0" indent="-285750">
              <a:buFont typeface="Wingdings" pitchFamily="2" charset="2"/>
              <a:buChar char="l"/>
            </a:pPr>
            <a:r>
              <a:rPr lang="en-US" altLang="zh-TW" dirty="0" err="1"/>
              <a:t>renderItem</a:t>
            </a:r>
            <a:r>
              <a:rPr lang="zh-CN" altLang="zh-TW" dirty="0"/>
              <a:t>：渲染每个组件 </a:t>
            </a:r>
            <a:endParaRPr lang="zh-TW" altLang="zh-TW" dirty="0"/>
          </a:p>
          <a:p>
            <a:pPr marL="285750" lvl="0" indent="-285750">
              <a:buFont typeface="Wingdings" pitchFamily="2" charset="2"/>
              <a:buChar char="l"/>
            </a:pPr>
            <a:r>
              <a:rPr lang="en-US" altLang="zh-TW" dirty="0" err="1"/>
              <a:t>onViewableItemsChanged</a:t>
            </a:r>
            <a:r>
              <a:rPr lang="zh-CN" altLang="zh-TW" dirty="0"/>
              <a:t>：当一个新的</a:t>
            </a:r>
            <a:r>
              <a:rPr lang="en-US" altLang="zh-TW" dirty="0"/>
              <a:t>Item</a:t>
            </a:r>
            <a:r>
              <a:rPr lang="zh-CN" altLang="zh-TW" dirty="0"/>
              <a:t>渲染或者隐</a:t>
            </a:r>
            <a:r>
              <a:rPr lang="zh-CN" altLang="zh-TW" dirty="0" smtClean="0"/>
              <a:t>藏的时候调用</a:t>
            </a:r>
            <a:endParaRPr lang="en-US" altLang="zh-CN" dirty="0" smtClean="0"/>
          </a:p>
          <a:p>
            <a:pPr marL="285750" lvl="0" indent="-285750">
              <a:buFont typeface="Wingdings" pitchFamily="2" charset="2"/>
              <a:buChar char="l"/>
            </a:pPr>
            <a:r>
              <a:rPr lang="en-US" altLang="zh-TW" dirty="0" err="1" smtClean="0"/>
              <a:t>scrollToEnd</a:t>
            </a:r>
            <a:r>
              <a:rPr lang="zh-CN" altLang="zh-TW" dirty="0"/>
              <a:t>：滚动到</a:t>
            </a:r>
            <a:r>
              <a:rPr lang="zh-CN" altLang="zh-TW" dirty="0" smtClean="0"/>
              <a:t>末尾</a:t>
            </a:r>
            <a:endParaRPr lang="en-US" altLang="zh-CN" dirty="0"/>
          </a:p>
          <a:p>
            <a:pPr marL="285750" lvl="0" indent="-285750">
              <a:buFont typeface="Wingdings" pitchFamily="2" charset="2"/>
              <a:buChar char="l"/>
            </a:pPr>
            <a:r>
              <a:rPr lang="en-US" altLang="zh-TW" dirty="0" err="1" smtClean="0"/>
              <a:t>scrollToIndex</a:t>
            </a:r>
            <a:r>
              <a:rPr lang="zh-CN" altLang="zh-TW" dirty="0"/>
              <a:t>：滚动到制定的位置 </a:t>
            </a:r>
            <a:endParaRPr lang="zh-TW" altLang="zh-TW" dirty="0"/>
          </a:p>
          <a:p>
            <a:pPr marL="285750" lvl="0" indent="-285750">
              <a:buFont typeface="Wingdings" pitchFamily="2" charset="2"/>
              <a:buChar char="l"/>
            </a:pPr>
            <a:r>
              <a:rPr lang="en-US" altLang="zh-TW" dirty="0" err="1"/>
              <a:t>scrollToOffset</a:t>
            </a:r>
            <a:r>
              <a:rPr lang="zh-CN" altLang="zh-TW" dirty="0"/>
              <a:t>：滚动到指定的偏移的位置</a:t>
            </a:r>
            <a:r>
              <a:rPr lang="zh-CN" altLang="zh-TW" dirty="0" smtClean="0"/>
              <a:t>。</a:t>
            </a:r>
            <a:endParaRPr lang="zh-TW" altLang="zh-TW" dirty="0"/>
          </a:p>
        </p:txBody>
      </p:sp>
    </p:spTree>
    <p:extLst>
      <p:ext uri="{BB962C8B-B14F-4D97-AF65-F5344CB8AC3E}">
        <p14:creationId xmlns:p14="http://schemas.microsoft.com/office/powerpoint/2010/main" val="90026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880838" y="988527"/>
            <a:ext cx="3268469" cy="369332"/>
          </a:xfrm>
          <a:prstGeom prst="rect">
            <a:avLst/>
          </a:prstGeom>
          <a:noFill/>
        </p:spPr>
        <p:txBody>
          <a:bodyPr wrap="square" rtlCol="0">
            <a:spAutoFit/>
          </a:bodyPr>
          <a:lstStyle/>
          <a:p>
            <a:r>
              <a:rPr lang="en-US" altLang="zh-TW" dirty="0" smtClean="0"/>
              <a:t>Demo</a:t>
            </a:r>
            <a:endParaRPr lang="zh-TW" alt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7" y="1690957"/>
            <a:ext cx="55054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C:\Users\F2846843\Desktop\jok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920" y="970635"/>
            <a:ext cx="2835216" cy="500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6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880838" y="988527"/>
            <a:ext cx="3268469" cy="369332"/>
          </a:xfrm>
          <a:prstGeom prst="rect">
            <a:avLst/>
          </a:prstGeom>
          <a:noFill/>
        </p:spPr>
        <p:txBody>
          <a:bodyPr wrap="square" rtlCol="0">
            <a:spAutoFit/>
          </a:bodyPr>
          <a:lstStyle/>
          <a:p>
            <a:r>
              <a:rPr lang="en-US" altLang="zh-TW" dirty="0" smtClean="0">
                <a:solidFill>
                  <a:prstClr val="black"/>
                </a:solidFill>
              </a:rPr>
              <a:t>Demo</a:t>
            </a:r>
            <a:endParaRPr lang="zh-TW" altLang="en-US" dirty="0">
              <a:solidFill>
                <a:prstClr val="black"/>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53" y="1818287"/>
            <a:ext cx="5585550" cy="315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F2846843\Desktop\Screenshot_20181219-1544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920" y="995267"/>
            <a:ext cx="2987613" cy="500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5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880838" y="988527"/>
            <a:ext cx="3268469" cy="369332"/>
          </a:xfrm>
          <a:prstGeom prst="rect">
            <a:avLst/>
          </a:prstGeom>
          <a:noFill/>
        </p:spPr>
        <p:txBody>
          <a:bodyPr wrap="square" rtlCol="0">
            <a:spAutoFit/>
          </a:bodyPr>
          <a:lstStyle/>
          <a:p>
            <a:r>
              <a:rPr lang="en-US" altLang="zh-TW" dirty="0" smtClean="0">
                <a:solidFill>
                  <a:prstClr val="black"/>
                </a:solidFill>
              </a:rPr>
              <a:t>Demo</a:t>
            </a:r>
            <a:endParaRPr lang="zh-TW" altLang="en-US" dirty="0">
              <a:solidFill>
                <a:prstClr val="black"/>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7" y="1768415"/>
            <a:ext cx="5459918" cy="324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F2846843\Desktop\Screenshot_20181219-15445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920" y="988527"/>
            <a:ext cx="2835216" cy="504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5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466490" y="979899"/>
            <a:ext cx="2838091" cy="369332"/>
          </a:xfrm>
          <a:prstGeom prst="rect">
            <a:avLst/>
          </a:prstGeom>
          <a:noFill/>
        </p:spPr>
        <p:txBody>
          <a:bodyPr wrap="square" rtlCol="0">
            <a:spAutoFit/>
          </a:bodyPr>
          <a:lstStyle/>
          <a:p>
            <a:r>
              <a:rPr lang="en-US" altLang="zh-TW" b="1" dirty="0"/>
              <a:t> </a:t>
            </a:r>
            <a:r>
              <a:rPr lang="en-US" altLang="zh-TW" b="1" dirty="0" smtClean="0"/>
              <a:t>Navigation</a:t>
            </a:r>
            <a:r>
              <a:rPr lang="zh-CN" altLang="en-US" b="1" dirty="0"/>
              <a:t>导航</a:t>
            </a:r>
            <a:endParaRPr lang="zh-TW" altLang="en-US" b="1" dirty="0"/>
          </a:p>
        </p:txBody>
      </p:sp>
      <p:sp>
        <p:nvSpPr>
          <p:cNvPr id="3" name="文字方塊 2"/>
          <p:cNvSpPr txBox="1"/>
          <p:nvPr/>
        </p:nvSpPr>
        <p:spPr>
          <a:xfrm>
            <a:off x="1630392" y="1535502"/>
            <a:ext cx="7263527" cy="830997"/>
          </a:xfrm>
          <a:prstGeom prst="rect">
            <a:avLst/>
          </a:prstGeom>
          <a:noFill/>
        </p:spPr>
        <p:txBody>
          <a:bodyPr wrap="none" rtlCol="0">
            <a:spAutoFit/>
          </a:bodyPr>
          <a:lstStyle/>
          <a:p>
            <a:r>
              <a:rPr lang="en-US" altLang="zh-TW" sz="1600" dirty="0" smtClean="0"/>
              <a:t>1.</a:t>
            </a:r>
            <a:r>
              <a:rPr lang="zh-CN" altLang="en-US" sz="1600" dirty="0" smtClean="0"/>
              <a:t>下载安装第三方库</a:t>
            </a:r>
            <a:endParaRPr lang="en-US" altLang="zh-CN" sz="1600" dirty="0" smtClean="0"/>
          </a:p>
          <a:p>
            <a:endParaRPr lang="en-US" altLang="zh-CN" sz="1600" dirty="0" smtClean="0"/>
          </a:p>
          <a:p>
            <a:r>
              <a:rPr lang="en-US" altLang="zh-TW" sz="1600" dirty="0"/>
              <a:t>Yarn add react-navigation –save </a:t>
            </a:r>
            <a:r>
              <a:rPr lang="zh-CN" altLang="zh-TW" sz="1600" dirty="0"/>
              <a:t>或者</a:t>
            </a:r>
            <a:r>
              <a:rPr lang="en-US" altLang="zh-TW" sz="1600" dirty="0"/>
              <a:t> </a:t>
            </a:r>
            <a:r>
              <a:rPr lang="en-US" altLang="zh-TW" sz="1600" dirty="0" err="1"/>
              <a:t>npm</a:t>
            </a:r>
            <a:r>
              <a:rPr lang="en-US" altLang="zh-TW" sz="1600" dirty="0"/>
              <a:t> install react-native --save</a:t>
            </a:r>
            <a:endParaRPr lang="zh-TW" altLang="en-US" sz="1600" dirty="0"/>
          </a:p>
        </p:txBody>
      </p:sp>
      <p:sp>
        <p:nvSpPr>
          <p:cNvPr id="9" name="文字方塊 8"/>
          <p:cNvSpPr txBox="1"/>
          <p:nvPr/>
        </p:nvSpPr>
        <p:spPr>
          <a:xfrm>
            <a:off x="1630391" y="2708695"/>
            <a:ext cx="7039156" cy="2800767"/>
          </a:xfrm>
          <a:prstGeom prst="rect">
            <a:avLst/>
          </a:prstGeom>
          <a:noFill/>
        </p:spPr>
        <p:txBody>
          <a:bodyPr wrap="square" rtlCol="0">
            <a:spAutoFit/>
          </a:bodyPr>
          <a:lstStyle/>
          <a:p>
            <a:r>
              <a:rPr lang="en-US" altLang="zh-TW" sz="1600" dirty="0"/>
              <a:t>2</a:t>
            </a:r>
            <a:r>
              <a:rPr lang="en-US" altLang="zh-TW" sz="1600" dirty="0" smtClean="0"/>
              <a:t>.</a:t>
            </a:r>
            <a:r>
              <a:rPr lang="zh-CN" altLang="en-US" sz="1600" dirty="0" smtClean="0"/>
              <a:t>导航形式</a:t>
            </a:r>
            <a:endParaRPr lang="en-US" altLang="zh-CN" sz="1600" dirty="0" smtClean="0"/>
          </a:p>
          <a:p>
            <a:endParaRPr lang="en-US" altLang="zh-CN" sz="1600" dirty="0" smtClean="0"/>
          </a:p>
          <a:p>
            <a:r>
              <a:rPr lang="zh-CN" altLang="en-US" sz="1600" dirty="0"/>
              <a:t>（</a:t>
            </a:r>
            <a:r>
              <a:rPr lang="en-US" altLang="zh-CN" sz="1600" dirty="0"/>
              <a:t>1</a:t>
            </a:r>
            <a:r>
              <a:rPr lang="zh-CN" altLang="en-US" sz="1600" dirty="0"/>
              <a:t>）</a:t>
            </a:r>
            <a:r>
              <a:rPr lang="en-US" altLang="zh-CN" sz="1600" dirty="0" err="1" smtClean="0"/>
              <a:t>StackNavigator</a:t>
            </a:r>
            <a:r>
              <a:rPr lang="zh-CN" altLang="en-US" sz="1600" dirty="0" smtClean="0"/>
              <a:t>：</a:t>
            </a:r>
            <a:r>
              <a:rPr lang="zh-CN" altLang="en-US" sz="1600" dirty="0"/>
              <a:t>用来跳转页面和传递参</a:t>
            </a:r>
            <a:r>
              <a:rPr lang="zh-CN" altLang="en-US" sz="1600" dirty="0" smtClean="0"/>
              <a:t>数</a:t>
            </a:r>
            <a:endParaRPr lang="en-US" altLang="zh-CN" sz="1600" dirty="0" smtClean="0"/>
          </a:p>
          <a:p>
            <a:r>
              <a:rPr lang="en-US" altLang="zh-CN" sz="1600" dirty="0"/>
              <a:t> </a:t>
            </a:r>
            <a:r>
              <a:rPr lang="en-US" altLang="zh-CN" sz="1600" dirty="0" smtClean="0"/>
              <a:t>    </a:t>
            </a:r>
            <a:r>
              <a:rPr lang="en-US" altLang="zh-CN" sz="1600" dirty="0" err="1" smtClean="0"/>
              <a:t>createStackNavigator</a:t>
            </a:r>
            <a:r>
              <a:rPr lang="zh-CN" altLang="en-US" sz="1600" dirty="0" smtClean="0"/>
              <a:t>（</a:t>
            </a:r>
            <a:r>
              <a:rPr lang="en-US" altLang="zh-CN" sz="1600" dirty="0" smtClean="0"/>
              <a:t>{</a:t>
            </a:r>
            <a:r>
              <a:rPr lang="zh-CN" altLang="en-US" sz="1600" dirty="0" smtClean="0"/>
              <a:t>路由配置</a:t>
            </a:r>
            <a:r>
              <a:rPr lang="en-US" altLang="zh-CN" sz="1600" dirty="0" smtClean="0"/>
              <a:t>}</a:t>
            </a:r>
            <a:r>
              <a:rPr lang="zh-CN" altLang="en-US" sz="1600" dirty="0" smtClean="0"/>
              <a:t>，</a:t>
            </a:r>
            <a:r>
              <a:rPr lang="en-US" altLang="zh-CN" sz="1600" dirty="0" smtClean="0"/>
              <a:t>{</a:t>
            </a:r>
            <a:r>
              <a:rPr lang="zh-CN" altLang="en-US" sz="1600" dirty="0" smtClean="0"/>
              <a:t>样式设置</a:t>
            </a:r>
            <a:r>
              <a:rPr lang="en-US" altLang="zh-CN" sz="1600" dirty="0" smtClean="0"/>
              <a:t>}</a:t>
            </a:r>
            <a:r>
              <a:rPr lang="zh-CN" altLang="en-US" sz="1600" dirty="0" smtClean="0"/>
              <a:t>）</a:t>
            </a:r>
            <a:endParaRPr lang="en-US" altLang="zh-CN" sz="1600" dirty="0"/>
          </a:p>
          <a:p>
            <a:endParaRPr lang="zh-CN" altLang="en-US" sz="1600" dirty="0"/>
          </a:p>
          <a:p>
            <a:r>
              <a:rPr lang="zh-CN" altLang="en-US" sz="1600" dirty="0"/>
              <a:t>（</a:t>
            </a:r>
            <a:r>
              <a:rPr lang="en-US" altLang="zh-CN" sz="1600" dirty="0"/>
              <a:t>2</a:t>
            </a:r>
            <a:r>
              <a:rPr lang="zh-CN" altLang="en-US" sz="1600" dirty="0"/>
              <a:t>）</a:t>
            </a:r>
            <a:r>
              <a:rPr lang="en-US" altLang="zh-CN" sz="1600" dirty="0" err="1" smtClean="0"/>
              <a:t>TabNavigator</a:t>
            </a:r>
            <a:r>
              <a:rPr lang="zh-CN" altLang="en-US" sz="1600" dirty="0" smtClean="0"/>
              <a:t>：</a:t>
            </a:r>
            <a:r>
              <a:rPr lang="zh-CN" altLang="en-US" sz="1600" dirty="0"/>
              <a:t>类似底部导航栏，用来在同一屏幕下切换不同界</a:t>
            </a:r>
            <a:r>
              <a:rPr lang="zh-CN" altLang="en-US" sz="1600" dirty="0" smtClean="0"/>
              <a:t>面</a:t>
            </a:r>
            <a:endParaRPr lang="en-US" altLang="zh-CN" sz="1600" dirty="0" smtClean="0"/>
          </a:p>
          <a:p>
            <a:r>
              <a:rPr lang="en-US" altLang="zh-TW" sz="1600" dirty="0" smtClean="0"/>
              <a:t>     </a:t>
            </a:r>
            <a:r>
              <a:rPr lang="en-US" altLang="zh-TW" sz="1600" dirty="0" err="1" smtClean="0"/>
              <a:t>createBottomTabNavigator</a:t>
            </a:r>
            <a:r>
              <a:rPr lang="zh-CN" altLang="en-US" sz="1600" dirty="0" smtClean="0"/>
              <a:t>（</a:t>
            </a:r>
            <a:r>
              <a:rPr lang="en-US" altLang="zh-CN" sz="1600" dirty="0"/>
              <a:t>{</a:t>
            </a:r>
            <a:r>
              <a:rPr lang="zh-CN" altLang="en-US" sz="1600" dirty="0"/>
              <a:t>路由配置</a:t>
            </a:r>
            <a:r>
              <a:rPr lang="en-US" altLang="zh-CN" sz="1600" dirty="0"/>
              <a:t>}</a:t>
            </a:r>
            <a:r>
              <a:rPr lang="zh-CN" altLang="en-US" sz="1600" dirty="0"/>
              <a:t>，</a:t>
            </a:r>
            <a:r>
              <a:rPr lang="en-US" altLang="zh-CN" sz="1600" dirty="0"/>
              <a:t>{</a:t>
            </a:r>
            <a:r>
              <a:rPr lang="zh-CN" altLang="en-US" sz="1600" dirty="0"/>
              <a:t>样式设置</a:t>
            </a:r>
            <a:r>
              <a:rPr lang="en-US" altLang="zh-CN" sz="1600" dirty="0"/>
              <a:t>}</a:t>
            </a:r>
            <a:r>
              <a:rPr lang="zh-CN" altLang="en-US" sz="1600" dirty="0"/>
              <a:t>）</a:t>
            </a:r>
            <a:endParaRPr lang="en-US" altLang="zh-CN" sz="1600" dirty="0"/>
          </a:p>
          <a:p>
            <a:endParaRPr lang="zh-CN" altLang="en-US" sz="1600" dirty="0"/>
          </a:p>
          <a:p>
            <a:r>
              <a:rPr lang="zh-CN" altLang="en-US" sz="1600" dirty="0"/>
              <a:t>（</a:t>
            </a:r>
            <a:r>
              <a:rPr lang="en-US" altLang="zh-CN" sz="1600" dirty="0"/>
              <a:t>3</a:t>
            </a:r>
            <a:r>
              <a:rPr lang="zh-CN" altLang="en-US" sz="1600" dirty="0"/>
              <a:t>）</a:t>
            </a:r>
            <a:r>
              <a:rPr lang="en-US" altLang="zh-CN" sz="1600" dirty="0" err="1"/>
              <a:t>DrawerNavigator</a:t>
            </a:r>
            <a:r>
              <a:rPr lang="zh-CN" altLang="en-US" sz="1600" dirty="0"/>
              <a:t>：侧滑菜单导航栏</a:t>
            </a:r>
            <a:r>
              <a:rPr lang="zh-CN" altLang="en-US" sz="1600" dirty="0" smtClean="0"/>
              <a:t>，设</a:t>
            </a:r>
            <a:r>
              <a:rPr lang="zh-CN" altLang="en-US" sz="1600" dirty="0"/>
              <a:t>置带抽屉导航的屏</a:t>
            </a:r>
            <a:r>
              <a:rPr lang="zh-CN" altLang="en-US" sz="1600" dirty="0" smtClean="0"/>
              <a:t>幕</a:t>
            </a:r>
            <a:endParaRPr lang="en-US" altLang="zh-CN" sz="1600" dirty="0" smtClean="0"/>
          </a:p>
          <a:p>
            <a:r>
              <a:rPr lang="en-US" altLang="zh-CN" sz="1600" dirty="0"/>
              <a:t>     </a:t>
            </a:r>
            <a:r>
              <a:rPr lang="en-US" altLang="zh-CN" sz="1600" dirty="0" err="1"/>
              <a:t>createDrawerNavigator</a:t>
            </a:r>
            <a:r>
              <a:rPr lang="zh-CN" altLang="en-US" sz="1600" dirty="0" smtClean="0"/>
              <a:t>（</a:t>
            </a:r>
            <a:r>
              <a:rPr lang="en-US" altLang="zh-CN" sz="1600" dirty="0"/>
              <a:t>{</a:t>
            </a:r>
            <a:r>
              <a:rPr lang="zh-CN" altLang="en-US" sz="1600" dirty="0"/>
              <a:t>路由配置</a:t>
            </a:r>
            <a:r>
              <a:rPr lang="en-US" altLang="zh-CN" sz="1600" dirty="0" smtClean="0"/>
              <a:t>}</a:t>
            </a:r>
            <a:r>
              <a:rPr lang="zh-CN" altLang="en-US" sz="1600" dirty="0" smtClean="0"/>
              <a:t>）</a:t>
            </a:r>
            <a:endParaRPr lang="en-US" altLang="zh-CN" sz="1600" dirty="0"/>
          </a:p>
          <a:p>
            <a:r>
              <a:rPr lang="en-US" altLang="zh-TW" sz="1600" dirty="0" smtClean="0"/>
              <a:t>   </a:t>
            </a:r>
            <a:endParaRPr lang="en-US" altLang="zh-TW" sz="1600" dirty="0"/>
          </a:p>
        </p:txBody>
      </p:sp>
    </p:spTree>
    <p:extLst>
      <p:ext uri="{BB962C8B-B14F-4D97-AF65-F5344CB8AC3E}">
        <p14:creationId xmlns:p14="http://schemas.microsoft.com/office/powerpoint/2010/main" val="42514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781161" y="902263"/>
            <a:ext cx="3268469" cy="369332"/>
          </a:xfrm>
          <a:prstGeom prst="rect">
            <a:avLst/>
          </a:prstGeom>
          <a:noFill/>
        </p:spPr>
        <p:txBody>
          <a:bodyPr wrap="square" rtlCol="0">
            <a:spAutoFit/>
          </a:bodyPr>
          <a:lstStyle/>
          <a:p>
            <a:r>
              <a:rPr lang="en-US" altLang="zh-CN" dirty="0" err="1"/>
              <a:t>TabNavigator</a:t>
            </a:r>
            <a:endParaRPr lang="zh-TW" altLang="en-US" dirty="0">
              <a:solidFill>
                <a:prstClr val="black"/>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417" y="1357859"/>
            <a:ext cx="2805112"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圖片 5"/>
          <p:cNvPicPr/>
          <p:nvPr/>
        </p:nvPicPr>
        <p:blipFill>
          <a:blip r:embed="rId3"/>
          <a:stretch>
            <a:fillRect/>
          </a:stretch>
        </p:blipFill>
        <p:spPr>
          <a:xfrm>
            <a:off x="9113049" y="1357859"/>
            <a:ext cx="2763833" cy="4749800"/>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32" y="1357859"/>
            <a:ext cx="5505191"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83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动画</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372542" y="1078302"/>
            <a:ext cx="9479488" cy="4247317"/>
          </a:xfrm>
          <a:prstGeom prst="rect">
            <a:avLst/>
          </a:prstGeom>
          <a:noFill/>
        </p:spPr>
        <p:txBody>
          <a:bodyPr wrap="square" rtlCol="0">
            <a:spAutoFit/>
          </a:bodyPr>
          <a:lstStyle/>
          <a:p>
            <a:r>
              <a:rPr lang="en-US" altLang="zh-CN" dirty="0"/>
              <a:t>RN</a:t>
            </a:r>
            <a:r>
              <a:rPr lang="zh-CN" altLang="en-US" dirty="0"/>
              <a:t>中的动画在某种程度上可以理解为“属性动画”，也就是以某种过渡方式改变组件样式属性值（如组件样式的</a:t>
            </a:r>
            <a:r>
              <a:rPr lang="en-US" altLang="zh-CN" dirty="0"/>
              <a:t>left</a:t>
            </a:r>
            <a:r>
              <a:rPr lang="zh-CN" altLang="en-US" dirty="0"/>
              <a:t>值），驱动组件以动画的形式发生变化（位移、形变或转动</a:t>
            </a:r>
            <a:r>
              <a:rPr lang="zh-CN" altLang="en-US" dirty="0" smtClean="0"/>
              <a:t>）。</a:t>
            </a:r>
            <a:endParaRPr lang="en-US" altLang="zh-CN" dirty="0" smtClean="0"/>
          </a:p>
          <a:p>
            <a:endParaRPr lang="en-US" altLang="zh-CN" dirty="0" smtClean="0"/>
          </a:p>
          <a:p>
            <a:r>
              <a:rPr lang="zh-CN" altLang="en-US" dirty="0" smtClean="0"/>
              <a:t>可动画化的组件：</a:t>
            </a:r>
            <a:endParaRPr lang="en-US" altLang="zh-CN" dirty="0" smtClean="0"/>
          </a:p>
          <a:p>
            <a:pPr marL="285750" indent="-285750">
              <a:buFont typeface="Wingdings" pitchFamily="2" charset="2"/>
              <a:buChar char="l"/>
            </a:pPr>
            <a:r>
              <a:rPr lang="en-US" altLang="zh-TW" dirty="0" smtClean="0"/>
              <a:t>View </a:t>
            </a:r>
            <a:r>
              <a:rPr lang="en-US" altLang="zh-TW" dirty="0"/>
              <a:t>(</a:t>
            </a:r>
            <a:r>
              <a:rPr lang="en-US" altLang="zh-TW" dirty="0" err="1"/>
              <a:t>Animated.View</a:t>
            </a:r>
            <a:r>
              <a:rPr lang="en-US" altLang="zh-TW" dirty="0"/>
              <a:t>)</a:t>
            </a:r>
          </a:p>
          <a:p>
            <a:pPr marL="285750" indent="-285750">
              <a:buFont typeface="Wingdings" pitchFamily="2" charset="2"/>
              <a:buChar char="l"/>
            </a:pPr>
            <a:r>
              <a:rPr lang="en-US" altLang="zh-TW" dirty="0" smtClean="0"/>
              <a:t>Text </a:t>
            </a:r>
            <a:r>
              <a:rPr lang="en-US" altLang="zh-TW" dirty="0"/>
              <a:t>(</a:t>
            </a:r>
            <a:r>
              <a:rPr lang="en-US" altLang="zh-TW" dirty="0" err="1"/>
              <a:t>Animated.Text</a:t>
            </a:r>
            <a:r>
              <a:rPr lang="en-US" altLang="zh-TW" dirty="0"/>
              <a:t>)</a:t>
            </a:r>
          </a:p>
          <a:p>
            <a:pPr marL="285750" indent="-285750">
              <a:buFont typeface="Wingdings" pitchFamily="2" charset="2"/>
              <a:buChar char="l"/>
            </a:pPr>
            <a:r>
              <a:rPr lang="en-US" altLang="zh-TW" dirty="0" smtClean="0"/>
              <a:t>Image </a:t>
            </a:r>
            <a:r>
              <a:rPr lang="en-US" altLang="zh-TW" dirty="0"/>
              <a:t>(</a:t>
            </a:r>
            <a:r>
              <a:rPr lang="en-US" altLang="zh-TW" dirty="0" err="1"/>
              <a:t>Animated.Image</a:t>
            </a:r>
            <a:r>
              <a:rPr lang="en-US" altLang="zh-TW" dirty="0" smtClean="0"/>
              <a:t>)</a:t>
            </a:r>
          </a:p>
          <a:p>
            <a:pPr marL="285750" indent="-285750">
              <a:buFont typeface="Wingdings" pitchFamily="2" charset="2"/>
              <a:buChar char="l"/>
            </a:pPr>
            <a:r>
              <a:rPr lang="en-US" altLang="zh-TW" dirty="0" err="1" smtClean="0"/>
              <a:t>ScrollView</a:t>
            </a:r>
            <a:r>
              <a:rPr lang="zh-CN" altLang="en-US" dirty="0" smtClean="0"/>
              <a:t>（</a:t>
            </a:r>
            <a:r>
              <a:rPr lang="en-US" altLang="zh-CN" dirty="0" err="1"/>
              <a:t>Animated.ScrollView</a:t>
            </a:r>
            <a:r>
              <a:rPr lang="zh-CN" altLang="en-US" dirty="0" smtClean="0"/>
              <a:t>）</a:t>
            </a:r>
            <a:endParaRPr lang="en-US" altLang="zh-CN" dirty="0" smtClean="0"/>
          </a:p>
          <a:p>
            <a:pPr marL="285750" indent="-285750">
              <a:buFont typeface="Wingdings" pitchFamily="2" charset="2"/>
              <a:buChar char="l"/>
            </a:pPr>
            <a:r>
              <a:rPr lang="en-US" altLang="zh-CN" dirty="0" err="1" smtClean="0"/>
              <a:t>createAnimatedComponent</a:t>
            </a:r>
            <a:r>
              <a:rPr lang="en-US" altLang="zh-CN" dirty="0" smtClean="0"/>
              <a:t> </a:t>
            </a:r>
            <a:r>
              <a:rPr lang="zh-CN" altLang="en-US" dirty="0"/>
              <a:t>封</a:t>
            </a:r>
            <a:r>
              <a:rPr lang="zh-CN" altLang="en-US" dirty="0" smtClean="0"/>
              <a:t>装任意</a:t>
            </a:r>
            <a:r>
              <a:rPr lang="en-US" altLang="zh-CN" dirty="0"/>
              <a:t>R</a:t>
            </a:r>
            <a:r>
              <a:rPr lang="en-US" altLang="zh-CN" dirty="0" smtClean="0"/>
              <a:t>eact</a:t>
            </a:r>
            <a:r>
              <a:rPr lang="zh-CN" altLang="en-US" dirty="0" smtClean="0"/>
              <a:t>组件，使其可以动画化</a:t>
            </a:r>
            <a:endParaRPr lang="en-US" altLang="zh-CN" dirty="0" smtClean="0"/>
          </a:p>
          <a:p>
            <a:endParaRPr lang="en-US" altLang="zh-TW" dirty="0"/>
          </a:p>
          <a:p>
            <a:r>
              <a:rPr lang="en-US" altLang="zh-CN" dirty="0" smtClean="0"/>
              <a:t>Animated</a:t>
            </a:r>
            <a:r>
              <a:rPr lang="zh-CN" altLang="en-US" dirty="0"/>
              <a:t>提供了三种动画类型。每种动画类型都提供了特定的函数曲线，用于控制动画值从初始值变化到最终值的变化过程</a:t>
            </a:r>
            <a:r>
              <a:rPr lang="zh-CN" altLang="en-US" dirty="0" smtClean="0"/>
              <a:t>：</a:t>
            </a:r>
            <a:endParaRPr lang="en-US" altLang="zh-CN" dirty="0" smtClean="0"/>
          </a:p>
          <a:p>
            <a:pPr marL="285750" indent="-285750">
              <a:buFont typeface="Wingdings" pitchFamily="2" charset="2"/>
              <a:buChar char="l"/>
            </a:pPr>
            <a:r>
              <a:rPr lang="en-US" altLang="zh-TW" dirty="0" err="1"/>
              <a:t>Animated.decay</a:t>
            </a:r>
            <a:r>
              <a:rPr lang="en-US" altLang="zh-TW" dirty="0" smtClean="0"/>
              <a:t>()</a:t>
            </a:r>
            <a:r>
              <a:rPr lang="zh-CN" altLang="en-US" dirty="0" smtClean="0"/>
              <a:t>以指定初始速度进行变化，然后越来越慢</a:t>
            </a:r>
            <a:r>
              <a:rPr lang="zh-CN" altLang="en-US" dirty="0"/>
              <a:t>。</a:t>
            </a:r>
            <a:endParaRPr lang="zh-TW" altLang="en-US" dirty="0"/>
          </a:p>
          <a:p>
            <a:pPr marL="285750" indent="-285750">
              <a:buFont typeface="Wingdings" pitchFamily="2" charset="2"/>
              <a:buChar char="l"/>
            </a:pPr>
            <a:r>
              <a:rPr lang="en-US" altLang="zh-TW" dirty="0" err="1"/>
              <a:t>Animated.spring</a:t>
            </a:r>
            <a:r>
              <a:rPr lang="en-US" altLang="zh-TW" dirty="0" smtClean="0"/>
              <a:t>()</a:t>
            </a:r>
            <a:r>
              <a:rPr lang="zh-CN" altLang="en-US" dirty="0" smtClean="0"/>
              <a:t>提供一个简单的弹簧模型。</a:t>
            </a:r>
            <a:endParaRPr lang="en-US" altLang="zh-TW" dirty="0"/>
          </a:p>
          <a:p>
            <a:pPr marL="285750" indent="-285750">
              <a:buFont typeface="Wingdings" pitchFamily="2" charset="2"/>
              <a:buChar char="l"/>
            </a:pPr>
            <a:r>
              <a:rPr lang="en-US" altLang="zh-TW" dirty="0" err="1"/>
              <a:t>Animated.timing</a:t>
            </a:r>
            <a:r>
              <a:rPr lang="en-US" altLang="zh-TW" dirty="0" smtClean="0"/>
              <a:t>()</a:t>
            </a:r>
            <a:r>
              <a:rPr lang="zh-CN" altLang="en-US" dirty="0" smtClean="0"/>
              <a:t>使用</a:t>
            </a:r>
            <a:r>
              <a:rPr lang="en-US" altLang="zh-TW" dirty="0" smtClean="0"/>
              <a:t>easing</a:t>
            </a:r>
            <a:r>
              <a:rPr lang="zh-CN" altLang="en-US" dirty="0" smtClean="0"/>
              <a:t>让数值随时间变化</a:t>
            </a:r>
            <a:r>
              <a:rPr lang="zh-CN" altLang="en-US" dirty="0"/>
              <a:t>。</a:t>
            </a:r>
            <a:endParaRPr lang="zh-TW" altLang="en-US" dirty="0"/>
          </a:p>
        </p:txBody>
      </p:sp>
    </p:spTree>
    <p:extLst>
      <p:ext uri="{BB962C8B-B14F-4D97-AF65-F5344CB8AC3E}">
        <p14:creationId xmlns:p14="http://schemas.microsoft.com/office/powerpoint/2010/main" val="1327124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动画</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372542" y="1078302"/>
            <a:ext cx="9479488" cy="5909310"/>
          </a:xfrm>
          <a:prstGeom prst="rect">
            <a:avLst/>
          </a:prstGeom>
          <a:noFill/>
        </p:spPr>
        <p:txBody>
          <a:bodyPr wrap="square" rtlCol="0">
            <a:spAutoFit/>
          </a:bodyPr>
          <a:lstStyle/>
          <a:p>
            <a:r>
              <a:rPr lang="zh-CN" altLang="en-US" dirty="0" smtClean="0">
                <a:solidFill>
                  <a:prstClr val="black"/>
                </a:solidFill>
              </a:rPr>
              <a:t>创建动画的步骤</a:t>
            </a:r>
            <a:endParaRPr lang="en-US" altLang="zh-CN" dirty="0" smtClean="0">
              <a:solidFill>
                <a:prstClr val="black"/>
              </a:solidFill>
            </a:endParaRPr>
          </a:p>
          <a:p>
            <a:r>
              <a:rPr lang="en-US" altLang="zh-TW" dirty="0" smtClean="0">
                <a:solidFill>
                  <a:prstClr val="black"/>
                </a:solidFill>
              </a:rPr>
              <a:t>1.</a:t>
            </a:r>
            <a:r>
              <a:rPr lang="zh-CN" altLang="en-US" dirty="0" smtClean="0">
                <a:solidFill>
                  <a:prstClr val="black"/>
                </a:solidFill>
              </a:rPr>
              <a:t>初始化动画值</a:t>
            </a:r>
            <a:endParaRPr lang="en-US" altLang="zh-CN" dirty="0" smtClean="0">
              <a:solidFill>
                <a:prstClr val="black"/>
              </a:solidFill>
            </a:endParaRPr>
          </a:p>
          <a:p>
            <a:r>
              <a:rPr lang="zh-CN" altLang="en-US" dirty="0" smtClean="0">
                <a:solidFill>
                  <a:prstClr val="black"/>
                </a:solidFill>
              </a:rPr>
              <a:t>    构</a:t>
            </a:r>
            <a:r>
              <a:rPr lang="zh-CN" altLang="en-US" dirty="0">
                <a:solidFill>
                  <a:prstClr val="black"/>
                </a:solidFill>
              </a:rPr>
              <a:t>造函数中初始化一个带动画属性的值用于旋转动画的初始值</a:t>
            </a:r>
            <a:r>
              <a:rPr lang="zh-CN" altLang="en-US" dirty="0" smtClean="0">
                <a:solidFill>
                  <a:prstClr val="black"/>
                </a:solidFill>
              </a:rPr>
              <a:t>：</a:t>
            </a:r>
            <a:endParaRPr lang="en-US" altLang="zh-CN" dirty="0" smtClean="0">
              <a:solidFill>
                <a:prstClr val="black"/>
              </a:solidFill>
            </a:endParaRPr>
          </a:p>
          <a:p>
            <a:endParaRPr lang="en-US" altLang="zh-TW" dirty="0" smtClean="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a:solidFill>
                <a:prstClr val="black"/>
              </a:solidFill>
            </a:endParaRPr>
          </a:p>
          <a:p>
            <a:r>
              <a:rPr lang="en-US" altLang="zh-TW" dirty="0" smtClean="0">
                <a:solidFill>
                  <a:prstClr val="black"/>
                </a:solidFill>
              </a:rPr>
              <a:t>2.</a:t>
            </a:r>
            <a:r>
              <a:rPr lang="zh-CN" altLang="en-US" dirty="0" smtClean="0">
                <a:solidFill>
                  <a:prstClr val="black"/>
                </a:solidFill>
              </a:rPr>
              <a:t>设置动画类型</a:t>
            </a:r>
            <a:endParaRPr lang="en-US" altLang="zh-CN" dirty="0" smtClean="0">
              <a:solidFill>
                <a:prstClr val="black"/>
              </a:solidFill>
            </a:endParaRPr>
          </a:p>
          <a:p>
            <a:r>
              <a:rPr lang="en-US" altLang="zh-CN" dirty="0" err="1" smtClean="0">
                <a:solidFill>
                  <a:prstClr val="black"/>
                </a:solidFill>
              </a:rPr>
              <a:t>Animated.timing</a:t>
            </a:r>
            <a:r>
              <a:rPr lang="en-US" altLang="zh-CN" dirty="0" smtClean="0">
                <a:solidFill>
                  <a:prstClr val="black"/>
                </a:solidFill>
              </a:rPr>
              <a:t>(</a:t>
            </a:r>
            <a:r>
              <a:rPr lang="en-US" altLang="zh-CN" dirty="0" err="1" smtClean="0">
                <a:solidFill>
                  <a:prstClr val="black"/>
                </a:solidFill>
              </a:rPr>
              <a:t>Value,Config</a:t>
            </a:r>
            <a:r>
              <a:rPr lang="en-US" altLang="zh-CN" dirty="0" smtClean="0">
                <a:solidFill>
                  <a:prstClr val="black"/>
                </a:solidFill>
              </a:rPr>
              <a:t>)</a:t>
            </a:r>
          </a:p>
          <a:p>
            <a:r>
              <a:rPr lang="en-US" altLang="zh-CN" dirty="0" smtClean="0">
                <a:solidFill>
                  <a:prstClr val="black"/>
                </a:solidFill>
              </a:rPr>
              <a:t>Value</a:t>
            </a:r>
            <a:r>
              <a:rPr lang="zh-CN" altLang="en-US" dirty="0" smtClean="0">
                <a:solidFill>
                  <a:prstClr val="black"/>
                </a:solidFill>
              </a:rPr>
              <a:t>：初始化动画值</a:t>
            </a:r>
            <a:endParaRPr lang="en-US" altLang="zh-CN" dirty="0" smtClean="0">
              <a:solidFill>
                <a:prstClr val="black"/>
              </a:solidFill>
            </a:endParaRPr>
          </a:p>
          <a:p>
            <a:endParaRPr lang="en-US" altLang="zh-CN" dirty="0">
              <a:solidFill>
                <a:prstClr val="black"/>
              </a:solidFill>
            </a:endParaRPr>
          </a:p>
          <a:p>
            <a:r>
              <a:rPr lang="en-US" altLang="zh-CN" dirty="0" err="1" smtClean="0">
                <a:solidFill>
                  <a:prstClr val="black"/>
                </a:solidFill>
              </a:rPr>
              <a:t>Config</a:t>
            </a:r>
            <a:r>
              <a:rPr lang="zh-CN" altLang="en-US" dirty="0">
                <a:solidFill>
                  <a:prstClr val="black"/>
                </a:solidFill>
              </a:rPr>
              <a:t>属</a:t>
            </a:r>
            <a:r>
              <a:rPr lang="zh-CN" altLang="en-US" dirty="0" smtClean="0">
                <a:solidFill>
                  <a:prstClr val="black"/>
                </a:solidFill>
              </a:rPr>
              <a:t>性：</a:t>
            </a:r>
            <a:endParaRPr lang="en-US" altLang="zh-CN" dirty="0" smtClean="0">
              <a:solidFill>
                <a:prstClr val="black"/>
              </a:solidFill>
            </a:endParaRPr>
          </a:p>
          <a:p>
            <a:pPr marL="285750" indent="-285750">
              <a:buFont typeface="Arial" pitchFamily="34" charset="0"/>
              <a:buChar char="•"/>
            </a:pPr>
            <a:r>
              <a:rPr lang="en-US" altLang="zh-CN" dirty="0">
                <a:solidFill>
                  <a:prstClr val="black"/>
                </a:solidFill>
              </a:rPr>
              <a:t>duration: </a:t>
            </a:r>
            <a:r>
              <a:rPr lang="zh-TW" altLang="en-US" dirty="0">
                <a:solidFill>
                  <a:prstClr val="black"/>
                </a:solidFill>
              </a:rPr>
              <a:t>动画的持续时间（毫秒</a:t>
            </a:r>
            <a:r>
              <a:rPr lang="zh-TW" altLang="en-US" dirty="0" smtClean="0">
                <a:solidFill>
                  <a:prstClr val="black"/>
                </a:solidFill>
              </a:rPr>
              <a:t>）</a:t>
            </a:r>
            <a:endParaRPr lang="en-US" altLang="zh-TW" dirty="0" smtClean="0">
              <a:solidFill>
                <a:prstClr val="black"/>
              </a:solidFill>
            </a:endParaRPr>
          </a:p>
          <a:p>
            <a:pPr marL="285750" indent="-285750">
              <a:buFont typeface="Arial" pitchFamily="34" charset="0"/>
              <a:buChar char="•"/>
            </a:pPr>
            <a:r>
              <a:rPr lang="en-US" altLang="zh-CN" dirty="0" smtClean="0">
                <a:solidFill>
                  <a:prstClr val="black"/>
                </a:solidFill>
              </a:rPr>
              <a:t>easing</a:t>
            </a:r>
            <a:r>
              <a:rPr lang="en-US" altLang="zh-CN" dirty="0">
                <a:solidFill>
                  <a:prstClr val="black"/>
                </a:solidFill>
              </a:rPr>
              <a:t>: </a:t>
            </a:r>
            <a:r>
              <a:rPr lang="zh-TW" altLang="en-US" dirty="0">
                <a:solidFill>
                  <a:prstClr val="black"/>
                </a:solidFill>
              </a:rPr>
              <a:t>缓动函</a:t>
            </a:r>
            <a:r>
              <a:rPr lang="zh-TW" altLang="en-US" dirty="0" smtClean="0">
                <a:solidFill>
                  <a:prstClr val="black"/>
                </a:solidFill>
              </a:rPr>
              <a:t>数</a:t>
            </a:r>
            <a:r>
              <a:rPr lang="zh-CN" altLang="en-US" dirty="0" smtClean="0">
                <a:solidFill>
                  <a:prstClr val="black"/>
                </a:solidFill>
              </a:rPr>
              <a:t>。</a:t>
            </a:r>
            <a:endParaRPr lang="zh-CN" altLang="en-US" dirty="0">
              <a:solidFill>
                <a:prstClr val="black"/>
              </a:solidFill>
            </a:endParaRPr>
          </a:p>
          <a:p>
            <a:pPr marL="285750" indent="-285750">
              <a:buFont typeface="Arial" pitchFamily="34" charset="0"/>
              <a:buChar char="•"/>
            </a:pPr>
            <a:r>
              <a:rPr lang="en-US" altLang="zh-CN" dirty="0">
                <a:solidFill>
                  <a:prstClr val="black"/>
                </a:solidFill>
              </a:rPr>
              <a:t>delay: </a:t>
            </a:r>
            <a:r>
              <a:rPr lang="zh-TW" altLang="en-US" dirty="0" smtClean="0">
                <a:solidFill>
                  <a:prstClr val="black"/>
                </a:solidFill>
              </a:rPr>
              <a:t>延</a:t>
            </a:r>
            <a:r>
              <a:rPr lang="zh-TW" altLang="en-US" dirty="0">
                <a:solidFill>
                  <a:prstClr val="black"/>
                </a:solidFill>
              </a:rPr>
              <a:t>迟时</a:t>
            </a:r>
            <a:r>
              <a:rPr lang="zh-TW" altLang="en-US" dirty="0" smtClean="0">
                <a:solidFill>
                  <a:prstClr val="black"/>
                </a:solidFill>
              </a:rPr>
              <a:t>间</a:t>
            </a:r>
            <a:r>
              <a:rPr lang="zh-CN" altLang="en-US" dirty="0" smtClean="0">
                <a:solidFill>
                  <a:prstClr val="black"/>
                </a:solidFill>
              </a:rPr>
              <a:t>，</a:t>
            </a:r>
            <a:r>
              <a:rPr lang="zh-TW" altLang="en-US" dirty="0" smtClean="0">
                <a:solidFill>
                  <a:prstClr val="black"/>
                </a:solidFill>
              </a:rPr>
              <a:t>默</a:t>
            </a:r>
            <a:r>
              <a:rPr lang="zh-TW" altLang="en-US" dirty="0">
                <a:solidFill>
                  <a:prstClr val="black"/>
                </a:solidFill>
              </a:rPr>
              <a:t>认</a:t>
            </a:r>
            <a:r>
              <a:rPr lang="zh-TW" altLang="en-US" dirty="0" smtClean="0">
                <a:solidFill>
                  <a:prstClr val="black"/>
                </a:solidFill>
              </a:rPr>
              <a:t>为</a:t>
            </a:r>
            <a:r>
              <a:rPr lang="en-US" altLang="zh-TW" dirty="0" smtClean="0">
                <a:solidFill>
                  <a:prstClr val="black"/>
                </a:solidFill>
              </a:rPr>
              <a:t>0</a:t>
            </a:r>
            <a:r>
              <a:rPr lang="zh-CN" altLang="en-US" dirty="0" smtClean="0">
                <a:solidFill>
                  <a:prstClr val="black"/>
                </a:solidFill>
              </a:rPr>
              <a:t>。</a:t>
            </a:r>
            <a:endParaRPr lang="en-US" altLang="zh-TW" dirty="0">
              <a:solidFill>
                <a:prstClr val="black"/>
              </a:solidFill>
            </a:endParaRPr>
          </a:p>
          <a:p>
            <a:pPr marL="285750" indent="-285750">
              <a:buFont typeface="Arial" pitchFamily="34" charset="0"/>
              <a:buChar char="•"/>
            </a:pPr>
            <a:r>
              <a:rPr lang="en-US" altLang="zh-CN" dirty="0" err="1">
                <a:solidFill>
                  <a:prstClr val="black"/>
                </a:solidFill>
              </a:rPr>
              <a:t>isInteraction</a:t>
            </a:r>
            <a:r>
              <a:rPr lang="en-US" altLang="zh-CN" dirty="0">
                <a:solidFill>
                  <a:prstClr val="black"/>
                </a:solidFill>
              </a:rPr>
              <a:t>: </a:t>
            </a:r>
            <a:r>
              <a:rPr lang="zh-TW" altLang="en-US" dirty="0">
                <a:solidFill>
                  <a:prstClr val="black"/>
                </a:solidFill>
              </a:rPr>
              <a:t>指定本动画是否在</a:t>
            </a:r>
            <a:r>
              <a:rPr lang="en-US" altLang="zh-CN" dirty="0" err="1">
                <a:solidFill>
                  <a:prstClr val="black"/>
                </a:solidFill>
              </a:rPr>
              <a:t>InteractionManager</a:t>
            </a:r>
            <a:r>
              <a:rPr lang="zh-TW" altLang="en-US" dirty="0">
                <a:solidFill>
                  <a:prstClr val="black"/>
                </a:solidFill>
              </a:rPr>
              <a:t>的队列中注册以影响其任务调度。默认值为 </a:t>
            </a:r>
            <a:r>
              <a:rPr lang="en-US" altLang="zh-CN" dirty="0">
                <a:solidFill>
                  <a:prstClr val="black"/>
                </a:solidFill>
              </a:rPr>
              <a:t>true</a:t>
            </a:r>
            <a:r>
              <a:rPr lang="zh-CN" altLang="en-US" dirty="0">
                <a:solidFill>
                  <a:prstClr val="black"/>
                </a:solidFill>
              </a:rPr>
              <a:t>。</a:t>
            </a:r>
          </a:p>
          <a:p>
            <a:pPr marL="285750" indent="-285750">
              <a:buFont typeface="Arial" pitchFamily="34" charset="0"/>
              <a:buChar char="•"/>
            </a:pPr>
            <a:r>
              <a:rPr lang="en-US" altLang="zh-CN" dirty="0" err="1">
                <a:solidFill>
                  <a:prstClr val="black"/>
                </a:solidFill>
              </a:rPr>
              <a:t>useNativeDriver</a:t>
            </a:r>
            <a:r>
              <a:rPr lang="en-US" altLang="zh-CN" dirty="0">
                <a:solidFill>
                  <a:prstClr val="black"/>
                </a:solidFill>
              </a:rPr>
              <a:t>: </a:t>
            </a:r>
            <a:r>
              <a:rPr lang="zh-TW" altLang="en-US" dirty="0">
                <a:solidFill>
                  <a:prstClr val="black"/>
                </a:solidFill>
              </a:rPr>
              <a:t>启用原生动画驱</a:t>
            </a:r>
            <a:r>
              <a:rPr lang="zh-TW" altLang="en-US" dirty="0" smtClean="0">
                <a:solidFill>
                  <a:prstClr val="black"/>
                </a:solidFill>
              </a:rPr>
              <a:t>动</a:t>
            </a:r>
            <a:r>
              <a:rPr lang="zh-CN" altLang="en-US" dirty="0" smtClean="0">
                <a:solidFill>
                  <a:prstClr val="black"/>
                </a:solidFill>
              </a:rPr>
              <a:t>，</a:t>
            </a:r>
            <a:r>
              <a:rPr lang="zh-TW" altLang="en-US" dirty="0" smtClean="0">
                <a:solidFill>
                  <a:prstClr val="black"/>
                </a:solidFill>
              </a:rPr>
              <a:t>默</a:t>
            </a:r>
            <a:r>
              <a:rPr lang="zh-TW" altLang="en-US" dirty="0">
                <a:solidFill>
                  <a:prstClr val="black"/>
                </a:solidFill>
              </a:rPr>
              <a:t>认不启用</a:t>
            </a:r>
            <a:r>
              <a:rPr lang="en-US" altLang="zh-TW" dirty="0">
                <a:solidFill>
                  <a:prstClr val="black"/>
                </a:solidFill>
              </a:rPr>
              <a:t>(</a:t>
            </a:r>
            <a:r>
              <a:rPr lang="en-US" altLang="zh-CN" dirty="0">
                <a:solidFill>
                  <a:prstClr val="black"/>
                </a:solidFill>
              </a:rPr>
              <a:t>false)</a:t>
            </a:r>
            <a:r>
              <a:rPr lang="zh-CN" altLang="en-US" dirty="0" smtClean="0">
                <a:solidFill>
                  <a:prstClr val="black"/>
                </a:solidFill>
              </a:rPr>
              <a:t>。</a:t>
            </a:r>
            <a:endParaRPr lang="en-US" altLang="zh-CN" dirty="0">
              <a:solidFill>
                <a:prstClr val="black"/>
              </a:solidFill>
            </a:endParaRPr>
          </a:p>
          <a:p>
            <a:endParaRPr lang="en-US" altLang="zh-CN" dirty="0" smtClean="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497" y="2116055"/>
            <a:ext cx="507682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556" y="3569091"/>
            <a:ext cx="36576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42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8" y="348139"/>
            <a:ext cx="1570008" cy="461665"/>
          </a:xfrm>
          <a:prstGeom prst="rect">
            <a:avLst/>
          </a:prstGeom>
          <a:noFill/>
        </p:spPr>
        <p:txBody>
          <a:bodyPr wrap="square" rtlCol="0">
            <a:spAutoFit/>
          </a:bodyPr>
          <a:lstStyle/>
          <a:p>
            <a:r>
              <a:rPr lang="en-US" altLang="zh-TW" sz="2400" b="1" dirty="0" smtClean="0">
                <a:solidFill>
                  <a:prstClr val="black"/>
                </a:solidFill>
                <a:latin typeface="微软雅黑" pitchFamily="34" charset="-122"/>
                <a:ea typeface="微软雅黑" pitchFamily="34" charset="-122"/>
              </a:rPr>
              <a:t>RN</a:t>
            </a:r>
            <a:r>
              <a:rPr lang="zh-CN" altLang="en-US" sz="2400" b="1" dirty="0">
                <a:solidFill>
                  <a:prstClr val="black"/>
                </a:solidFill>
                <a:latin typeface="微软雅黑" pitchFamily="34" charset="-122"/>
                <a:ea typeface="微软雅黑" pitchFamily="34" charset="-122"/>
              </a:rPr>
              <a:t>特点</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682150" y="921948"/>
            <a:ext cx="8893834" cy="4770537"/>
          </a:xfrm>
          <a:prstGeom prst="rect">
            <a:avLst/>
          </a:prstGeom>
          <a:noFill/>
        </p:spPr>
        <p:txBody>
          <a:bodyPr wrap="square" rtlCol="0">
            <a:spAutoFit/>
          </a:bodyPr>
          <a:lstStyle/>
          <a:p>
            <a:r>
              <a:rPr lang="zh-CN" altLang="en-US" sz="1600" dirty="0"/>
              <a:t>（</a:t>
            </a:r>
            <a:r>
              <a:rPr lang="en-US" altLang="zh-CN" sz="1600" dirty="0"/>
              <a:t>1</a:t>
            </a:r>
            <a:r>
              <a:rPr lang="zh-CN" altLang="en-US" sz="1600" dirty="0"/>
              <a:t>）性能媲美原生应用</a:t>
            </a:r>
          </a:p>
          <a:p>
            <a:r>
              <a:rPr lang="zh-CN" altLang="en-US" sz="1600" dirty="0"/>
              <a:t>由于 </a:t>
            </a:r>
            <a:r>
              <a:rPr lang="en-US" altLang="zh-CN" sz="1600" dirty="0"/>
              <a:t>React Native </a:t>
            </a:r>
            <a:r>
              <a:rPr lang="zh-CN" altLang="en-US" sz="1600" dirty="0"/>
              <a:t>提供的组件是对原生 </a:t>
            </a:r>
            <a:r>
              <a:rPr lang="en-US" altLang="zh-CN" sz="1600" dirty="0"/>
              <a:t>API </a:t>
            </a:r>
            <a:r>
              <a:rPr lang="zh-CN" altLang="en-US" sz="1600" dirty="0"/>
              <a:t>的暴露。虽然我们是用 </a:t>
            </a:r>
            <a:r>
              <a:rPr lang="en-US" altLang="zh-CN" sz="1600" dirty="0" err="1"/>
              <a:t>js</a:t>
            </a:r>
            <a:r>
              <a:rPr lang="en-US" altLang="zh-CN" sz="1600" dirty="0"/>
              <a:t> </a:t>
            </a:r>
            <a:r>
              <a:rPr lang="zh-CN" altLang="en-US" sz="1600" dirty="0"/>
              <a:t>写的代码，但实际上调用的是原生 </a:t>
            </a:r>
            <a:r>
              <a:rPr lang="en-US" altLang="zh-CN" sz="1600" dirty="0"/>
              <a:t>API</a:t>
            </a:r>
            <a:r>
              <a:rPr lang="zh-CN" altLang="en-US" sz="1600" dirty="0"/>
              <a:t>，原生的 </a:t>
            </a:r>
            <a:r>
              <a:rPr lang="en-US" altLang="zh-CN" sz="1600" dirty="0"/>
              <a:t>UI </a:t>
            </a:r>
            <a:r>
              <a:rPr lang="zh-CN" altLang="en-US" sz="1600" dirty="0"/>
              <a:t>组件。体验上足以媲美原生应用。</a:t>
            </a:r>
          </a:p>
          <a:p>
            <a:endParaRPr lang="zh-CN" altLang="en-US" sz="1600" dirty="0"/>
          </a:p>
          <a:p>
            <a:r>
              <a:rPr lang="zh-CN" altLang="en-US" sz="1600" dirty="0"/>
              <a:t>（</a:t>
            </a:r>
            <a:r>
              <a:rPr lang="en-US" altLang="zh-CN" sz="1600" dirty="0"/>
              <a:t>2</a:t>
            </a:r>
            <a:r>
              <a:rPr lang="zh-CN" altLang="en-US" sz="1600" dirty="0"/>
              <a:t>）开发效率高</a:t>
            </a:r>
          </a:p>
          <a:p>
            <a:r>
              <a:rPr lang="zh-CN" altLang="en-US" sz="1600" dirty="0"/>
              <a:t>相比于原生开发，</a:t>
            </a:r>
            <a:r>
              <a:rPr lang="en-US" altLang="zh-CN" sz="1600" dirty="0" err="1"/>
              <a:t>js</a:t>
            </a:r>
            <a:r>
              <a:rPr lang="en-US" altLang="zh-CN" sz="1600" dirty="0"/>
              <a:t> </a:t>
            </a:r>
            <a:r>
              <a:rPr lang="zh-CN" altLang="en-US" sz="1600" dirty="0"/>
              <a:t>学习成本低、语法灵活。允许让 </a:t>
            </a:r>
            <a:r>
              <a:rPr lang="en-US" altLang="zh-CN" sz="1600" dirty="0"/>
              <a:t>Web </a:t>
            </a:r>
            <a:r>
              <a:rPr lang="zh-CN" altLang="en-US" sz="1600" dirty="0"/>
              <a:t>开发者更多地基于现有经验开发 </a:t>
            </a:r>
            <a:r>
              <a:rPr lang="en-US" altLang="zh-CN" sz="1600" dirty="0"/>
              <a:t>App</a:t>
            </a:r>
            <a:r>
              <a:rPr lang="zh-CN" altLang="en-US" sz="1600" dirty="0"/>
              <a:t>。</a:t>
            </a:r>
          </a:p>
          <a:p>
            <a:endParaRPr lang="zh-CN" altLang="en-US" sz="1600" dirty="0"/>
          </a:p>
          <a:p>
            <a:r>
              <a:rPr lang="zh-CN" altLang="en-US" sz="1600" dirty="0"/>
              <a:t>（</a:t>
            </a:r>
            <a:r>
              <a:rPr lang="en-US" altLang="zh-CN" sz="1600" dirty="0"/>
              <a:t>3</a:t>
            </a:r>
            <a:r>
              <a:rPr lang="zh-CN" altLang="en-US" sz="1600" dirty="0"/>
              <a:t>）组件化开发</a:t>
            </a:r>
          </a:p>
          <a:p>
            <a:r>
              <a:rPr lang="en-US" altLang="zh-CN" sz="1600" dirty="0"/>
              <a:t>React </a:t>
            </a:r>
            <a:r>
              <a:rPr lang="zh-CN" altLang="en-US" sz="1600" dirty="0"/>
              <a:t>强调将应用划分成多个互不相关的组件，每个组件作为一个独立的视图。这种类似搭积木的开发方式使得代码结构清晰、通用性高、可移植性高。上一个项目的某些组件，可以很方便地拿来在下一个项目中使用。对于那些优秀的第三方组件，也能很方便地集成到我们项目中来。</a:t>
            </a:r>
          </a:p>
          <a:p>
            <a:endParaRPr lang="zh-CN" altLang="en-US" sz="1600" dirty="0"/>
          </a:p>
          <a:p>
            <a:r>
              <a:rPr lang="zh-CN" altLang="en-US" sz="1600" dirty="0"/>
              <a:t>（</a:t>
            </a:r>
            <a:r>
              <a:rPr lang="en-US" altLang="zh-CN" sz="1600" dirty="0"/>
              <a:t>4</a:t>
            </a:r>
            <a:r>
              <a:rPr lang="zh-CN" altLang="en-US" sz="1600" dirty="0"/>
              <a:t>）节约开发成本</a:t>
            </a:r>
          </a:p>
          <a:p>
            <a:r>
              <a:rPr lang="zh-CN" altLang="en-US" sz="1600" dirty="0"/>
              <a:t>百分之</a:t>
            </a:r>
            <a:r>
              <a:rPr lang="en-US" altLang="zh-CN" sz="1600" dirty="0"/>
              <a:t>90</a:t>
            </a:r>
            <a:r>
              <a:rPr lang="zh-CN" altLang="en-US" sz="1600" dirty="0"/>
              <a:t>多界面可以通过 </a:t>
            </a:r>
            <a:r>
              <a:rPr lang="en-US" altLang="zh-CN" sz="1600" dirty="0"/>
              <a:t>React Native </a:t>
            </a:r>
            <a:r>
              <a:rPr lang="zh-CN" altLang="en-US" sz="1600" dirty="0"/>
              <a:t>开发，一份代码同时可以适配 </a:t>
            </a:r>
            <a:r>
              <a:rPr lang="en-US" altLang="zh-CN" sz="1600" dirty="0"/>
              <a:t>Android </a:t>
            </a:r>
            <a:r>
              <a:rPr lang="zh-CN" altLang="en-US" sz="1600" dirty="0"/>
              <a:t>和 </a:t>
            </a:r>
            <a:r>
              <a:rPr lang="en-US" altLang="zh-CN" sz="1600" dirty="0" err="1"/>
              <a:t>iOS</a:t>
            </a:r>
            <a:r>
              <a:rPr lang="zh-CN" altLang="en-US" sz="1600" dirty="0"/>
              <a:t>。并通过一些手段自动匹配不同屏幕大小的手机，再也不需要自己去计算视图的大小和位置</a:t>
            </a:r>
            <a:r>
              <a:rPr lang="zh-CN" altLang="en-US" sz="1600" dirty="0" smtClean="0"/>
              <a:t>。</a:t>
            </a:r>
            <a:endParaRPr lang="en-US" altLang="zh-CN" sz="1600" dirty="0" smtClean="0"/>
          </a:p>
          <a:p>
            <a:endParaRPr lang="en-US" altLang="zh-CN" sz="1600" dirty="0" smtClean="0"/>
          </a:p>
          <a:p>
            <a:r>
              <a:rPr lang="zh-CN" altLang="en-US" sz="1600" dirty="0" smtClean="0"/>
              <a:t>（</a:t>
            </a:r>
            <a:r>
              <a:rPr lang="en-US" altLang="zh-CN" sz="1600" dirty="0" smtClean="0"/>
              <a:t>5</a:t>
            </a:r>
            <a:r>
              <a:rPr lang="zh-CN" altLang="en-US" sz="1600" dirty="0" smtClean="0"/>
              <a:t>）</a:t>
            </a:r>
            <a:r>
              <a:rPr lang="zh-CN" altLang="en-US" sz="1600" dirty="0"/>
              <a:t>代码热部署</a:t>
            </a:r>
            <a:endParaRPr lang="en-US" altLang="zh-TW" sz="1600" dirty="0"/>
          </a:p>
          <a:p>
            <a:r>
              <a:rPr lang="zh-CN" altLang="en-US" sz="1600" dirty="0"/>
              <a:t>而由于 </a:t>
            </a:r>
            <a:r>
              <a:rPr lang="en-US" altLang="zh-CN" sz="1600" dirty="0"/>
              <a:t>React Native </a:t>
            </a:r>
            <a:r>
              <a:rPr lang="zh-CN" altLang="en-US" sz="1600" dirty="0"/>
              <a:t>是用的 </a:t>
            </a:r>
            <a:r>
              <a:rPr lang="en-US" altLang="zh-CN" sz="1600" dirty="0" err="1"/>
              <a:t>js</a:t>
            </a:r>
            <a:r>
              <a:rPr lang="en-US" altLang="zh-CN" sz="1600" dirty="0"/>
              <a:t> </a:t>
            </a:r>
            <a:r>
              <a:rPr lang="zh-CN" altLang="en-US" sz="1600" dirty="0"/>
              <a:t>来写的代码，实时编译的过程能让我们实现应用像网页一样做到热更新，随时发布。真正能够做到上架审核一次，永久 </a:t>
            </a:r>
            <a:r>
              <a:rPr lang="en-US" altLang="zh-CN" sz="1600" dirty="0"/>
              <a:t>0 </a:t>
            </a:r>
            <a:r>
              <a:rPr lang="zh-CN" altLang="en-US" sz="1600" dirty="0"/>
              <a:t>审核更新。</a:t>
            </a:r>
            <a:endParaRPr lang="zh-TW" altLang="en-US" sz="1600" dirty="0"/>
          </a:p>
        </p:txBody>
      </p:sp>
    </p:spTree>
    <p:extLst>
      <p:ext uri="{BB962C8B-B14F-4D97-AF65-F5344CB8AC3E}">
        <p14:creationId xmlns:p14="http://schemas.microsoft.com/office/powerpoint/2010/main" val="2860325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动画</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810881" y="1209136"/>
            <a:ext cx="5132720" cy="4801314"/>
          </a:xfrm>
          <a:prstGeom prst="rect">
            <a:avLst/>
          </a:prstGeom>
          <a:noFill/>
        </p:spPr>
        <p:txBody>
          <a:bodyPr wrap="square" rtlCol="0">
            <a:spAutoFit/>
          </a:bodyPr>
          <a:lstStyle/>
          <a:p>
            <a:r>
              <a:rPr lang="en-US" altLang="zh-CN" dirty="0" smtClean="0">
                <a:solidFill>
                  <a:prstClr val="black"/>
                </a:solidFill>
              </a:rPr>
              <a:t>3.</a:t>
            </a:r>
            <a:r>
              <a:rPr lang="zh-CN" altLang="en-US" dirty="0" smtClean="0">
                <a:solidFill>
                  <a:prstClr val="black"/>
                </a:solidFill>
              </a:rPr>
              <a:t>使用动画组件</a:t>
            </a:r>
            <a:endParaRPr lang="en-US" altLang="zh-CN" dirty="0" smtClean="0">
              <a:solidFill>
                <a:prstClr val="black"/>
              </a:solidFill>
            </a:endParaRPr>
          </a:p>
          <a:p>
            <a:r>
              <a:rPr lang="en-US" altLang="zh-CN" dirty="0">
                <a:solidFill>
                  <a:prstClr val="black"/>
                </a:solidFill>
              </a:rPr>
              <a:t>R</a:t>
            </a:r>
            <a:r>
              <a:rPr lang="en-US" altLang="zh-CN" dirty="0" smtClean="0">
                <a:solidFill>
                  <a:prstClr val="black"/>
                </a:solidFill>
              </a:rPr>
              <a:t>eact </a:t>
            </a:r>
            <a:r>
              <a:rPr lang="en-US" altLang="zh-CN" dirty="0">
                <a:solidFill>
                  <a:prstClr val="black"/>
                </a:solidFill>
              </a:rPr>
              <a:t>N</a:t>
            </a:r>
            <a:r>
              <a:rPr lang="en-US" altLang="zh-CN" dirty="0" smtClean="0">
                <a:solidFill>
                  <a:prstClr val="black"/>
                </a:solidFill>
              </a:rPr>
              <a:t>ative</a:t>
            </a:r>
            <a:r>
              <a:rPr lang="zh-CN" altLang="en-US" dirty="0" smtClean="0">
                <a:solidFill>
                  <a:prstClr val="black"/>
                </a:solidFill>
              </a:rPr>
              <a:t>中组件的动画可以理解为</a:t>
            </a:r>
            <a:r>
              <a:rPr lang="en-US" altLang="zh-CN" dirty="0" smtClean="0">
                <a:solidFill>
                  <a:prstClr val="black"/>
                </a:solidFill>
              </a:rPr>
              <a:t>style</a:t>
            </a:r>
            <a:r>
              <a:rPr lang="zh-CN" altLang="en-US" dirty="0" smtClean="0">
                <a:solidFill>
                  <a:prstClr val="black"/>
                </a:solidFill>
              </a:rPr>
              <a:t>中各个属性的变化，所以给组件添加动画就是给</a:t>
            </a:r>
            <a:r>
              <a:rPr lang="en-US" altLang="zh-CN" dirty="0" smtClean="0">
                <a:solidFill>
                  <a:prstClr val="black"/>
                </a:solidFill>
              </a:rPr>
              <a:t>style</a:t>
            </a:r>
            <a:r>
              <a:rPr lang="zh-CN" altLang="en-US" dirty="0" smtClean="0">
                <a:solidFill>
                  <a:prstClr val="black"/>
                </a:solidFill>
              </a:rPr>
              <a:t>中属性添加动画。</a:t>
            </a:r>
            <a:endParaRPr lang="en-US" altLang="zh-CN" dirty="0" smtClean="0">
              <a:solidFill>
                <a:prstClr val="black"/>
              </a:solidFill>
            </a:endParaRPr>
          </a:p>
          <a:p>
            <a:endParaRPr lang="en-US" altLang="zh-CN" dirty="0" smtClean="0">
              <a:solidFill>
                <a:prstClr val="black"/>
              </a:solidFill>
            </a:endParaRPr>
          </a:p>
          <a:p>
            <a:r>
              <a:rPr lang="zh-CN" altLang="en-US" dirty="0">
                <a:solidFill>
                  <a:prstClr val="black"/>
                </a:solidFill>
              </a:rPr>
              <a:t>两</a:t>
            </a:r>
            <a:r>
              <a:rPr lang="zh-CN" altLang="en-US" dirty="0" smtClean="0">
                <a:solidFill>
                  <a:prstClr val="black"/>
                </a:solidFill>
              </a:rPr>
              <a:t>种方式使用方式：</a:t>
            </a:r>
            <a:endParaRPr lang="en-US" altLang="zh-CN" dirty="0" smtClean="0">
              <a:solidFill>
                <a:prstClr val="black"/>
              </a:solidFill>
            </a:endParaRPr>
          </a:p>
          <a:p>
            <a:endParaRPr lang="en-US" altLang="zh-CN" dirty="0" smtClean="0">
              <a:solidFill>
                <a:prstClr val="black"/>
              </a:solidFill>
            </a:endParaRPr>
          </a:p>
          <a:p>
            <a:r>
              <a:rPr lang="zh-CN" altLang="en-US" dirty="0" smtClean="0">
                <a:solidFill>
                  <a:prstClr val="black"/>
                </a:solidFill>
              </a:rPr>
              <a:t>直接设置：</a:t>
            </a:r>
            <a:endParaRPr lang="en-US" altLang="zh-CN" dirty="0" smtClean="0">
              <a:solidFill>
                <a:prstClr val="black"/>
              </a:solidFill>
            </a:endParaRPr>
          </a:p>
          <a:p>
            <a:r>
              <a:rPr lang="en-US" altLang="zh-CN" dirty="0">
                <a:solidFill>
                  <a:prstClr val="black"/>
                </a:solidFill>
              </a:rPr>
              <a:t> </a:t>
            </a:r>
            <a:r>
              <a:rPr lang="en-US" altLang="zh-CN" dirty="0" smtClean="0">
                <a:solidFill>
                  <a:prstClr val="black"/>
                </a:solidFill>
              </a:rPr>
              <a:t>   </a:t>
            </a:r>
            <a:r>
              <a:rPr lang="en-US" altLang="zh-CN" b="1" dirty="0" err="1" smtClean="0">
                <a:solidFill>
                  <a:prstClr val="black"/>
                </a:solidFill>
              </a:rPr>
              <a:t>opacity:this.anim</a:t>
            </a:r>
            <a:endParaRPr lang="en-US" altLang="zh-CN" b="1" dirty="0" smtClean="0">
              <a:solidFill>
                <a:prstClr val="black"/>
              </a:solidFill>
            </a:endParaRPr>
          </a:p>
          <a:p>
            <a:endParaRPr lang="en-US" altLang="zh-CN" dirty="0">
              <a:solidFill>
                <a:prstClr val="black"/>
              </a:solidFill>
            </a:endParaRPr>
          </a:p>
          <a:p>
            <a:r>
              <a:rPr lang="zh-CN" altLang="en-US" dirty="0" smtClean="0">
                <a:solidFill>
                  <a:prstClr val="black"/>
                </a:solidFill>
              </a:rPr>
              <a:t>插</a:t>
            </a:r>
            <a:r>
              <a:rPr lang="zh-CN" altLang="en-US" dirty="0">
                <a:solidFill>
                  <a:prstClr val="black"/>
                </a:solidFill>
              </a:rPr>
              <a:t>值</a:t>
            </a:r>
            <a:r>
              <a:rPr lang="zh-CN" altLang="en-US" dirty="0" smtClean="0">
                <a:solidFill>
                  <a:prstClr val="black"/>
                </a:solidFill>
              </a:rPr>
              <a:t>器：</a:t>
            </a:r>
            <a:endParaRPr lang="en-US" altLang="zh-TW" dirty="0">
              <a:solidFill>
                <a:prstClr val="black"/>
              </a:solidFill>
            </a:endParaRPr>
          </a:p>
          <a:p>
            <a:r>
              <a:rPr lang="en-US" altLang="zh-TW" dirty="0">
                <a:solidFill>
                  <a:prstClr val="black"/>
                </a:solidFill>
              </a:rPr>
              <a:t> </a:t>
            </a:r>
            <a:r>
              <a:rPr lang="en-US" altLang="zh-TW" dirty="0" smtClean="0">
                <a:solidFill>
                  <a:prstClr val="black"/>
                </a:solidFill>
              </a:rPr>
              <a:t>   </a:t>
            </a:r>
            <a:r>
              <a:rPr lang="en-US" altLang="zh-TW" b="1" dirty="0" err="1" smtClean="0">
                <a:solidFill>
                  <a:prstClr val="black"/>
                </a:solidFill>
              </a:rPr>
              <a:t>fontSize:this.anim.interpolate</a:t>
            </a:r>
            <a:r>
              <a:rPr lang="en-US" altLang="zh-TW" b="1" dirty="0">
                <a:solidFill>
                  <a:prstClr val="black"/>
                </a:solidFill>
              </a:rPr>
              <a:t>({</a:t>
            </a:r>
          </a:p>
          <a:p>
            <a:r>
              <a:rPr lang="en-US" altLang="zh-TW" b="1" dirty="0" smtClean="0">
                <a:solidFill>
                  <a:prstClr val="black"/>
                </a:solidFill>
              </a:rPr>
              <a:t>	     </a:t>
            </a:r>
            <a:r>
              <a:rPr lang="en-US" altLang="zh-TW" b="1" dirty="0" err="1" smtClean="0">
                <a:solidFill>
                  <a:prstClr val="black"/>
                </a:solidFill>
              </a:rPr>
              <a:t>inputRange</a:t>
            </a:r>
            <a:r>
              <a:rPr lang="en-US" altLang="zh-TW" b="1" dirty="0">
                <a:solidFill>
                  <a:prstClr val="black"/>
                </a:solidFill>
              </a:rPr>
              <a:t>: [0, 0.5, 1],</a:t>
            </a:r>
          </a:p>
          <a:p>
            <a:r>
              <a:rPr lang="en-US" altLang="zh-TW" b="1" dirty="0" smtClean="0">
                <a:solidFill>
                  <a:prstClr val="black"/>
                </a:solidFill>
              </a:rPr>
              <a:t>	     </a:t>
            </a:r>
            <a:r>
              <a:rPr lang="en-US" altLang="zh-TW" b="1" dirty="0" err="1" smtClean="0">
                <a:solidFill>
                  <a:prstClr val="black"/>
                </a:solidFill>
              </a:rPr>
              <a:t>outputRange</a:t>
            </a:r>
            <a:r>
              <a:rPr lang="en-US" altLang="zh-TW" b="1" dirty="0">
                <a:solidFill>
                  <a:prstClr val="black"/>
                </a:solidFill>
              </a:rPr>
              <a:t>: [18, 32, 18]</a:t>
            </a:r>
          </a:p>
          <a:p>
            <a:r>
              <a:rPr lang="en-US" altLang="zh-TW" b="1" dirty="0">
                <a:solidFill>
                  <a:prstClr val="black"/>
                </a:solidFill>
              </a:rPr>
              <a:t>             </a:t>
            </a:r>
            <a:r>
              <a:rPr lang="en-US" altLang="zh-TW" b="1" dirty="0" smtClean="0">
                <a:solidFill>
                  <a:prstClr val="black"/>
                </a:solidFill>
              </a:rPr>
              <a:t>})</a:t>
            </a:r>
            <a:endParaRPr lang="en-US" altLang="zh-TW" b="1" dirty="0">
              <a:solidFill>
                <a:prstClr val="black"/>
              </a:solidFill>
            </a:endParaRPr>
          </a:p>
          <a:p>
            <a:r>
              <a:rPr lang="en-US" altLang="zh-TW" dirty="0">
                <a:solidFill>
                  <a:prstClr val="black"/>
                </a:solidFill>
              </a:rPr>
              <a:t>interpolate</a:t>
            </a:r>
            <a:r>
              <a:rPr lang="en-US" altLang="zh-TW" dirty="0" smtClean="0">
                <a:solidFill>
                  <a:prstClr val="black"/>
                </a:solidFill>
              </a:rPr>
              <a:t>()</a:t>
            </a:r>
            <a:r>
              <a:rPr lang="zh-CN" altLang="en-US" dirty="0" smtClean="0">
                <a:solidFill>
                  <a:prstClr val="black"/>
                </a:solidFill>
              </a:rPr>
              <a:t>允许输入范围映射到不同的输出范围，默认线性插值，支持缓动</a:t>
            </a:r>
            <a:endParaRPr lang="zh-TW" altLang="en-US" dirty="0">
              <a:solidFill>
                <a:prstClr val="black"/>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492" y="835684"/>
            <a:ext cx="5842599"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79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动画</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949848" y="1078300"/>
            <a:ext cx="6071874" cy="3139321"/>
          </a:xfrm>
          <a:prstGeom prst="rect">
            <a:avLst/>
          </a:prstGeom>
          <a:noFill/>
        </p:spPr>
        <p:txBody>
          <a:bodyPr wrap="square" rtlCol="0">
            <a:spAutoFit/>
          </a:bodyPr>
          <a:lstStyle/>
          <a:p>
            <a:r>
              <a:rPr lang="zh-CN" altLang="en-US" b="1" dirty="0">
                <a:solidFill>
                  <a:prstClr val="black"/>
                </a:solidFill>
              </a:rPr>
              <a:t>组</a:t>
            </a:r>
            <a:r>
              <a:rPr lang="zh-CN" altLang="en-US" b="1" dirty="0" smtClean="0">
                <a:solidFill>
                  <a:prstClr val="black"/>
                </a:solidFill>
              </a:rPr>
              <a:t>合动画</a:t>
            </a:r>
            <a:endParaRPr lang="en-US" altLang="zh-CN" b="1" dirty="0" smtClean="0">
              <a:solidFill>
                <a:prstClr val="black"/>
              </a:solidFill>
            </a:endParaRPr>
          </a:p>
          <a:p>
            <a:endParaRPr lang="en-US" altLang="zh-CN" b="1" dirty="0" smtClean="0">
              <a:solidFill>
                <a:prstClr val="black"/>
              </a:solidFill>
            </a:endParaRPr>
          </a:p>
          <a:p>
            <a:r>
              <a:rPr lang="zh-CN" altLang="en-US" dirty="0">
                <a:solidFill>
                  <a:prstClr val="black"/>
                </a:solidFill>
              </a:rPr>
              <a:t>动画还可以使用组合函数以复杂的方式进行组</a:t>
            </a:r>
            <a:r>
              <a:rPr lang="zh-CN" altLang="en-US" dirty="0" smtClean="0">
                <a:solidFill>
                  <a:prstClr val="black"/>
                </a:solidFill>
              </a:rPr>
              <a:t>合：</a:t>
            </a:r>
            <a:endParaRPr lang="en-US" altLang="zh-TW" dirty="0">
              <a:solidFill>
                <a:prstClr val="black"/>
              </a:solidFill>
            </a:endParaRPr>
          </a:p>
          <a:p>
            <a:pPr marL="285750" indent="-285750">
              <a:buFont typeface="Wingdings" pitchFamily="2" charset="2"/>
              <a:buChar char="l"/>
            </a:pPr>
            <a:r>
              <a:rPr lang="en-US" altLang="zh-CN" dirty="0" err="1" smtClean="0">
                <a:solidFill>
                  <a:prstClr val="black"/>
                </a:solidFill>
              </a:rPr>
              <a:t>Animated.delay</a:t>
            </a:r>
            <a:r>
              <a:rPr lang="en-US" altLang="zh-CN" dirty="0">
                <a:solidFill>
                  <a:prstClr val="black"/>
                </a:solidFill>
              </a:rPr>
              <a:t>()</a:t>
            </a:r>
            <a:r>
              <a:rPr lang="zh-CN" altLang="en-US" dirty="0">
                <a:solidFill>
                  <a:prstClr val="black"/>
                </a:solidFill>
              </a:rPr>
              <a:t>在给定延迟后开始动画。</a:t>
            </a:r>
          </a:p>
          <a:p>
            <a:pPr marL="285750" indent="-285750">
              <a:buFont typeface="Wingdings" pitchFamily="2" charset="2"/>
              <a:buChar char="l"/>
            </a:pPr>
            <a:r>
              <a:rPr lang="en-US" altLang="zh-CN" dirty="0" err="1">
                <a:solidFill>
                  <a:prstClr val="black"/>
                </a:solidFill>
              </a:rPr>
              <a:t>Animated.parallel</a:t>
            </a:r>
            <a:r>
              <a:rPr lang="en-US" altLang="zh-CN" dirty="0">
                <a:solidFill>
                  <a:prstClr val="black"/>
                </a:solidFill>
              </a:rPr>
              <a:t>()</a:t>
            </a:r>
            <a:r>
              <a:rPr lang="zh-CN" altLang="en-US" dirty="0">
                <a:solidFill>
                  <a:prstClr val="black"/>
                </a:solidFill>
              </a:rPr>
              <a:t>同时启动多个动画。</a:t>
            </a:r>
          </a:p>
          <a:p>
            <a:pPr marL="285750" indent="-285750">
              <a:buFont typeface="Wingdings" pitchFamily="2" charset="2"/>
              <a:buChar char="l"/>
            </a:pPr>
            <a:r>
              <a:rPr lang="en-US" altLang="zh-CN" dirty="0" err="1">
                <a:solidFill>
                  <a:prstClr val="black"/>
                </a:solidFill>
              </a:rPr>
              <a:t>Animated.sequence</a:t>
            </a:r>
            <a:r>
              <a:rPr lang="en-US" altLang="zh-CN" dirty="0">
                <a:solidFill>
                  <a:prstClr val="black"/>
                </a:solidFill>
              </a:rPr>
              <a:t>()</a:t>
            </a:r>
            <a:r>
              <a:rPr lang="zh-CN" altLang="en-US" dirty="0">
                <a:solidFill>
                  <a:prstClr val="black"/>
                </a:solidFill>
              </a:rPr>
              <a:t>按顺序启动动</a:t>
            </a:r>
            <a:r>
              <a:rPr lang="zh-CN" altLang="en-US" dirty="0" smtClean="0">
                <a:solidFill>
                  <a:prstClr val="black"/>
                </a:solidFill>
              </a:rPr>
              <a:t>画，等待</a:t>
            </a:r>
            <a:r>
              <a:rPr lang="zh-CN" altLang="en-US" dirty="0">
                <a:solidFill>
                  <a:prstClr val="black"/>
                </a:solidFill>
              </a:rPr>
              <a:t>每一个动画完成后再开始下一个动画。</a:t>
            </a:r>
          </a:p>
          <a:p>
            <a:pPr marL="285750" indent="-285750">
              <a:buFont typeface="Wingdings" pitchFamily="2" charset="2"/>
              <a:buChar char="l"/>
            </a:pPr>
            <a:r>
              <a:rPr lang="en-US" altLang="zh-CN" dirty="0" err="1">
                <a:solidFill>
                  <a:prstClr val="black"/>
                </a:solidFill>
              </a:rPr>
              <a:t>Animated.stagger</a:t>
            </a:r>
            <a:r>
              <a:rPr lang="en-US" altLang="zh-CN" dirty="0">
                <a:solidFill>
                  <a:prstClr val="black"/>
                </a:solidFill>
              </a:rPr>
              <a:t>()</a:t>
            </a:r>
            <a:r>
              <a:rPr lang="zh-CN" altLang="en-US" dirty="0">
                <a:solidFill>
                  <a:prstClr val="black"/>
                </a:solidFill>
              </a:rPr>
              <a:t>按照给定的延时间隔，顺序并行的启动动画</a:t>
            </a:r>
            <a:endParaRPr lang="en-US" altLang="zh-TW" dirty="0" smtClean="0">
              <a:solidFill>
                <a:prstClr val="black"/>
              </a:solidFill>
            </a:endParaRPr>
          </a:p>
          <a:p>
            <a:r>
              <a:rPr lang="zh-CN" altLang="en-US" dirty="0"/>
              <a:t>默认情况下，如果一个动画停止或中断，则组合中的所有其他动画也会停止。</a:t>
            </a:r>
            <a:endParaRPr lang="en-US" altLang="zh-CN" dirty="0" smtClean="0">
              <a:solidFill>
                <a:prstClr val="black"/>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58" y="1078300"/>
            <a:ext cx="43910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589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a:t>
            </a:r>
            <a:r>
              <a:rPr lang="zh-CN" altLang="en-US" sz="2400" b="1" dirty="0" smtClean="0">
                <a:solidFill>
                  <a:prstClr val="black"/>
                </a:solidFill>
                <a:latin typeface="微软雅黑" pitchFamily="34" charset="-122"/>
                <a:ea typeface="微软雅黑" pitchFamily="34" charset="-122"/>
              </a:rPr>
              <a:t>件间通信</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2915728" y="1130061"/>
            <a:ext cx="4701397" cy="2585323"/>
          </a:xfrm>
          <a:prstGeom prst="rect">
            <a:avLst/>
          </a:prstGeom>
          <a:noFill/>
        </p:spPr>
        <p:txBody>
          <a:bodyPr wrap="square" rtlCol="0">
            <a:spAutoFit/>
          </a:bodyPr>
          <a:lstStyle/>
          <a:p>
            <a:r>
              <a:rPr lang="zh-CN" altLang="en-US" dirty="0" smtClean="0"/>
              <a:t>组件中的通信方式分为：</a:t>
            </a:r>
            <a:endParaRPr lang="en-US" altLang="zh-CN" dirty="0" smtClean="0"/>
          </a:p>
          <a:p>
            <a:endParaRPr lang="en-US" altLang="zh-CN" dirty="0" smtClean="0"/>
          </a:p>
          <a:p>
            <a:r>
              <a:rPr lang="en-US" altLang="zh-CN" dirty="0" smtClean="0"/>
              <a:t>1.</a:t>
            </a:r>
            <a:r>
              <a:rPr lang="zh-CN" altLang="en-US" dirty="0" smtClean="0"/>
              <a:t>嵌套通信</a:t>
            </a:r>
            <a:endParaRPr lang="en-US" altLang="zh-CN" dirty="0" smtClean="0"/>
          </a:p>
          <a:p>
            <a:r>
              <a:rPr lang="en-US" altLang="zh-CN" dirty="0"/>
              <a:t> </a:t>
            </a:r>
            <a:r>
              <a:rPr lang="en-US" altLang="zh-CN" dirty="0" smtClean="0"/>
              <a:t> </a:t>
            </a:r>
            <a:r>
              <a:rPr lang="zh-CN" altLang="zh-TW" dirty="0"/>
              <a:t>（</a:t>
            </a:r>
            <a:r>
              <a:rPr lang="en-US" altLang="zh-TW" dirty="0"/>
              <a:t>1</a:t>
            </a:r>
            <a:r>
              <a:rPr lang="zh-CN" altLang="zh-TW" dirty="0"/>
              <a:t>）父组件向子组</a:t>
            </a:r>
            <a:r>
              <a:rPr lang="zh-CN" altLang="zh-TW" dirty="0" smtClean="0"/>
              <a:t>件</a:t>
            </a:r>
            <a:r>
              <a:rPr lang="zh-CN" altLang="en-US" dirty="0"/>
              <a:t>传递</a:t>
            </a:r>
            <a:endParaRPr lang="en-US" altLang="zh-CN" dirty="0" smtClean="0"/>
          </a:p>
          <a:p>
            <a:r>
              <a:rPr lang="en-US" altLang="zh-CN" dirty="0"/>
              <a:t> </a:t>
            </a:r>
            <a:r>
              <a:rPr lang="en-US" altLang="zh-CN" dirty="0" smtClean="0"/>
              <a:t> </a:t>
            </a:r>
            <a:r>
              <a:rPr lang="zh-CN" altLang="zh-TW" dirty="0"/>
              <a:t>（</a:t>
            </a:r>
            <a:r>
              <a:rPr lang="en-US" altLang="zh-TW" dirty="0"/>
              <a:t>2</a:t>
            </a:r>
            <a:r>
              <a:rPr lang="zh-CN" altLang="zh-TW" dirty="0"/>
              <a:t>）子组件向父组</a:t>
            </a:r>
            <a:r>
              <a:rPr lang="zh-CN" altLang="zh-TW" dirty="0" smtClean="0"/>
              <a:t>件</a:t>
            </a:r>
            <a:r>
              <a:rPr lang="zh-CN" altLang="en-US" dirty="0"/>
              <a:t>传递</a:t>
            </a:r>
            <a:endParaRPr lang="en-US" altLang="zh-CN" dirty="0" smtClean="0"/>
          </a:p>
          <a:p>
            <a:endParaRPr lang="en-US" altLang="zh-CN" dirty="0" smtClean="0"/>
          </a:p>
          <a:p>
            <a:r>
              <a:rPr lang="en-US" altLang="zh-CN" dirty="0" smtClean="0"/>
              <a:t>2.</a:t>
            </a:r>
            <a:r>
              <a:rPr lang="zh-CN" altLang="en-US" dirty="0" smtClean="0"/>
              <a:t>非嵌套通信</a:t>
            </a:r>
            <a:endParaRPr lang="en-US" altLang="zh-CN" dirty="0" smtClean="0"/>
          </a:p>
          <a:p>
            <a:r>
              <a:rPr lang="en-US" altLang="zh-TW" dirty="0"/>
              <a:t> </a:t>
            </a:r>
            <a:r>
              <a:rPr lang="en-US" altLang="zh-TW" dirty="0" smtClean="0"/>
              <a:t> </a:t>
            </a:r>
            <a:r>
              <a:rPr lang="zh-CN" altLang="zh-TW" dirty="0"/>
              <a:t>（</a:t>
            </a:r>
            <a:r>
              <a:rPr lang="en-US" altLang="zh-TW" dirty="0"/>
              <a:t>1</a:t>
            </a:r>
            <a:r>
              <a:rPr lang="zh-CN" altLang="zh-TW" dirty="0" smtClean="0"/>
              <a:t>）</a:t>
            </a:r>
            <a:r>
              <a:rPr lang="en-US" altLang="zh-TW" dirty="0" err="1" smtClean="0"/>
              <a:t>DeviceEventEmitter</a:t>
            </a:r>
            <a:r>
              <a:rPr lang="zh-CN" altLang="en-US" dirty="0" smtClean="0"/>
              <a:t>发送事件</a:t>
            </a:r>
            <a:endParaRPr lang="en-US" altLang="zh-CN" dirty="0" smtClean="0"/>
          </a:p>
          <a:p>
            <a:r>
              <a:rPr lang="en-US" altLang="zh-CN" dirty="0" smtClean="0"/>
              <a:t>  </a:t>
            </a:r>
            <a:r>
              <a:rPr lang="zh-CN" altLang="en-US" dirty="0" smtClean="0"/>
              <a:t>（</a:t>
            </a:r>
            <a:r>
              <a:rPr lang="en-US" altLang="zh-CN" dirty="0" smtClean="0"/>
              <a:t>2</a:t>
            </a:r>
            <a:r>
              <a:rPr lang="zh-CN" altLang="en-US" dirty="0" smtClean="0"/>
              <a:t>）</a:t>
            </a:r>
            <a:r>
              <a:rPr lang="zh-CN" altLang="en-US" dirty="0"/>
              <a:t>第三方</a:t>
            </a:r>
            <a:r>
              <a:rPr lang="zh-CN" altLang="zh-TW" dirty="0" smtClean="0"/>
              <a:t>框架</a:t>
            </a:r>
            <a:r>
              <a:rPr lang="en-US" altLang="zh-TW" dirty="0" err="1" smtClean="0"/>
              <a:t>Redux</a:t>
            </a:r>
            <a:r>
              <a:rPr lang="zh-CN" altLang="en-US" dirty="0" smtClean="0"/>
              <a:t>通信</a:t>
            </a:r>
            <a:r>
              <a:rPr lang="en-US" altLang="zh-TW" dirty="0"/>
              <a:t>	</a:t>
            </a:r>
            <a:endParaRPr lang="zh-TW" altLang="en-US" dirty="0"/>
          </a:p>
        </p:txBody>
      </p:sp>
    </p:spTree>
    <p:extLst>
      <p:ext uri="{BB962C8B-B14F-4D97-AF65-F5344CB8AC3E}">
        <p14:creationId xmlns:p14="http://schemas.microsoft.com/office/powerpoint/2010/main" val="2065142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a:t>
            </a:r>
            <a:r>
              <a:rPr lang="zh-CN" altLang="en-US" sz="2400" b="1" dirty="0" smtClean="0">
                <a:solidFill>
                  <a:prstClr val="black"/>
                </a:solidFill>
                <a:latin typeface="微软雅黑" pitchFamily="34" charset="-122"/>
                <a:ea typeface="微软雅黑" pitchFamily="34" charset="-122"/>
              </a:rPr>
              <a:t>件间通信</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2984739" y="1009293"/>
            <a:ext cx="4701397" cy="1200329"/>
          </a:xfrm>
          <a:prstGeom prst="rect">
            <a:avLst/>
          </a:prstGeom>
          <a:noFill/>
        </p:spPr>
        <p:txBody>
          <a:bodyPr wrap="square" rtlCol="0">
            <a:spAutoFit/>
          </a:bodyPr>
          <a:lstStyle/>
          <a:p>
            <a:r>
              <a:rPr lang="zh-CN" altLang="en-US" dirty="0">
                <a:solidFill>
                  <a:prstClr val="black"/>
                </a:solidFill>
              </a:rPr>
              <a:t>父组</a:t>
            </a:r>
            <a:r>
              <a:rPr lang="zh-CN" altLang="en-US" dirty="0" smtClean="0">
                <a:solidFill>
                  <a:prstClr val="black"/>
                </a:solidFill>
              </a:rPr>
              <a:t>件向子组件传递：</a:t>
            </a:r>
            <a:endParaRPr lang="en-US" altLang="zh-CN" dirty="0" smtClean="0">
              <a:solidFill>
                <a:prstClr val="black"/>
              </a:solidFill>
            </a:endParaRPr>
          </a:p>
          <a:p>
            <a:r>
              <a:rPr lang="en-US" altLang="zh-CN" dirty="0" smtClean="0">
                <a:solidFill>
                  <a:prstClr val="black"/>
                </a:solidFill>
              </a:rPr>
              <a:t>    </a:t>
            </a:r>
            <a:r>
              <a:rPr lang="zh-CN" altLang="en-US" dirty="0" smtClean="0">
                <a:solidFill>
                  <a:prstClr val="black"/>
                </a:solidFill>
              </a:rPr>
              <a:t>子组件通过</a:t>
            </a:r>
            <a:r>
              <a:rPr lang="en-US" altLang="zh-CN" dirty="0" smtClean="0">
                <a:solidFill>
                  <a:prstClr val="black"/>
                </a:solidFill>
              </a:rPr>
              <a:t>props</a:t>
            </a:r>
            <a:r>
              <a:rPr lang="zh-CN" altLang="en-US" dirty="0" smtClean="0">
                <a:solidFill>
                  <a:prstClr val="black"/>
                </a:solidFill>
              </a:rPr>
              <a:t>获取父组件传递的数据</a:t>
            </a:r>
            <a:r>
              <a:rPr lang="en-US" altLang="zh-CN" dirty="0" smtClean="0">
                <a:solidFill>
                  <a:prstClr val="black"/>
                </a:solidFill>
              </a:rPr>
              <a:t>	</a:t>
            </a:r>
          </a:p>
          <a:p>
            <a:r>
              <a:rPr lang="en-US" altLang="zh-TW" dirty="0">
                <a:solidFill>
                  <a:prstClr val="black"/>
                </a:solidFill>
              </a:rPr>
              <a:t>	</a:t>
            </a:r>
            <a:endParaRPr lang="zh-TW" altLang="en-US" dirty="0">
              <a:solidFill>
                <a:prstClr val="black"/>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884" y="2998958"/>
            <a:ext cx="3621088"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圖片 5"/>
          <p:cNvPicPr/>
          <p:nvPr/>
        </p:nvPicPr>
        <p:blipFill>
          <a:blip r:embed="rId3"/>
          <a:stretch>
            <a:fillRect/>
          </a:stretch>
        </p:blipFill>
        <p:spPr>
          <a:xfrm>
            <a:off x="6445367" y="3014991"/>
            <a:ext cx="3642360" cy="1455420"/>
          </a:xfrm>
          <a:prstGeom prst="rect">
            <a:avLst/>
          </a:prstGeom>
        </p:spPr>
      </p:pic>
      <p:sp>
        <p:nvSpPr>
          <p:cNvPr id="4" name="文字方塊 3"/>
          <p:cNvSpPr txBox="1"/>
          <p:nvPr/>
        </p:nvSpPr>
        <p:spPr>
          <a:xfrm>
            <a:off x="1954883" y="2591869"/>
            <a:ext cx="1656273" cy="307777"/>
          </a:xfrm>
          <a:prstGeom prst="rect">
            <a:avLst/>
          </a:prstGeom>
          <a:noFill/>
        </p:spPr>
        <p:txBody>
          <a:bodyPr wrap="square" rtlCol="0">
            <a:spAutoFit/>
          </a:bodyPr>
          <a:lstStyle/>
          <a:p>
            <a:r>
              <a:rPr lang="zh-CN" altLang="en-US" sz="1400" dirty="0" smtClean="0"/>
              <a:t>父组件</a:t>
            </a:r>
            <a:r>
              <a:rPr lang="en-US" altLang="zh-CN" sz="1400" dirty="0" smtClean="0"/>
              <a:t>app.js</a:t>
            </a:r>
            <a:endParaRPr lang="zh-TW" altLang="en-US" sz="1400" dirty="0"/>
          </a:p>
        </p:txBody>
      </p:sp>
      <p:sp>
        <p:nvSpPr>
          <p:cNvPr id="9" name="文字方塊 8"/>
          <p:cNvSpPr txBox="1"/>
          <p:nvPr/>
        </p:nvSpPr>
        <p:spPr>
          <a:xfrm>
            <a:off x="6428113" y="2591869"/>
            <a:ext cx="1656273" cy="307777"/>
          </a:xfrm>
          <a:prstGeom prst="rect">
            <a:avLst/>
          </a:prstGeom>
          <a:noFill/>
        </p:spPr>
        <p:txBody>
          <a:bodyPr wrap="square" rtlCol="0">
            <a:spAutoFit/>
          </a:bodyPr>
          <a:lstStyle/>
          <a:p>
            <a:r>
              <a:rPr lang="zh-CN" altLang="en-US" sz="1400" dirty="0"/>
              <a:t>子</a:t>
            </a:r>
            <a:r>
              <a:rPr lang="zh-CN" altLang="en-US" sz="1400" dirty="0" smtClean="0"/>
              <a:t>组件</a:t>
            </a:r>
            <a:r>
              <a:rPr lang="en-US" altLang="zh-CN" sz="1400" dirty="0" smtClean="0"/>
              <a:t>son.js</a:t>
            </a:r>
            <a:endParaRPr lang="zh-TW" altLang="en-US" sz="1400" dirty="0"/>
          </a:p>
        </p:txBody>
      </p:sp>
    </p:spTree>
    <p:extLst>
      <p:ext uri="{BB962C8B-B14F-4D97-AF65-F5344CB8AC3E}">
        <p14:creationId xmlns:p14="http://schemas.microsoft.com/office/powerpoint/2010/main" val="2610523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a:t>
            </a:r>
            <a:r>
              <a:rPr lang="zh-CN" altLang="en-US" sz="2400" b="1" dirty="0" smtClean="0">
                <a:solidFill>
                  <a:prstClr val="black"/>
                </a:solidFill>
                <a:latin typeface="微软雅黑" pitchFamily="34" charset="-122"/>
                <a:ea typeface="微软雅黑" pitchFamily="34" charset="-122"/>
              </a:rPr>
              <a:t>件间通信</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558069" y="992039"/>
            <a:ext cx="5783010" cy="923330"/>
          </a:xfrm>
          <a:prstGeom prst="rect">
            <a:avLst/>
          </a:prstGeom>
          <a:noFill/>
        </p:spPr>
        <p:txBody>
          <a:bodyPr wrap="square" rtlCol="0">
            <a:spAutoFit/>
          </a:bodyPr>
          <a:lstStyle/>
          <a:p>
            <a:r>
              <a:rPr lang="zh-CN" altLang="en-US" dirty="0" smtClean="0">
                <a:solidFill>
                  <a:prstClr val="black"/>
                </a:solidFill>
              </a:rPr>
              <a:t>子组件向父组件传递：</a:t>
            </a:r>
            <a:endParaRPr lang="en-US" altLang="zh-CN" dirty="0" smtClean="0">
              <a:solidFill>
                <a:prstClr val="black"/>
              </a:solidFill>
            </a:endParaRPr>
          </a:p>
          <a:p>
            <a:r>
              <a:rPr lang="en-US" altLang="zh-CN" dirty="0" smtClean="0">
                <a:solidFill>
                  <a:prstClr val="black"/>
                </a:solidFill>
              </a:rPr>
              <a:t>    </a:t>
            </a:r>
            <a:r>
              <a:rPr lang="zh-CN" altLang="en-US" dirty="0">
                <a:solidFill>
                  <a:prstClr val="black"/>
                </a:solidFill>
              </a:rPr>
              <a:t>通</a:t>
            </a:r>
            <a:r>
              <a:rPr lang="zh-CN" altLang="en-US" dirty="0" smtClean="0">
                <a:solidFill>
                  <a:prstClr val="black"/>
                </a:solidFill>
              </a:rPr>
              <a:t>过回调函数子组件可以向父组件传递数据</a:t>
            </a:r>
            <a:r>
              <a:rPr lang="en-US" altLang="zh-CN" dirty="0" smtClean="0">
                <a:solidFill>
                  <a:prstClr val="black"/>
                </a:solidFill>
              </a:rPr>
              <a:t>	</a:t>
            </a:r>
          </a:p>
          <a:p>
            <a:r>
              <a:rPr lang="en-US" altLang="zh-TW" dirty="0">
                <a:solidFill>
                  <a:prstClr val="black"/>
                </a:solidFill>
              </a:rPr>
              <a:t>	</a:t>
            </a:r>
            <a:endParaRPr lang="zh-TW" altLang="en-US" dirty="0">
              <a:solidFill>
                <a:prstClr val="black"/>
              </a:solidFill>
            </a:endParaRPr>
          </a:p>
        </p:txBody>
      </p:sp>
      <p:sp>
        <p:nvSpPr>
          <p:cNvPr id="4" name="文字方塊 3"/>
          <p:cNvSpPr txBox="1"/>
          <p:nvPr/>
        </p:nvSpPr>
        <p:spPr>
          <a:xfrm>
            <a:off x="945593" y="2630318"/>
            <a:ext cx="1656273" cy="307777"/>
          </a:xfrm>
          <a:prstGeom prst="rect">
            <a:avLst/>
          </a:prstGeom>
          <a:noFill/>
        </p:spPr>
        <p:txBody>
          <a:bodyPr wrap="square" rtlCol="0">
            <a:spAutoFit/>
          </a:bodyPr>
          <a:lstStyle/>
          <a:p>
            <a:r>
              <a:rPr lang="zh-CN" altLang="en-US" sz="1400" dirty="0" smtClean="0">
                <a:solidFill>
                  <a:prstClr val="black"/>
                </a:solidFill>
              </a:rPr>
              <a:t>父组件</a:t>
            </a:r>
            <a:r>
              <a:rPr lang="en-US" altLang="zh-CN" sz="1400" dirty="0" smtClean="0">
                <a:solidFill>
                  <a:prstClr val="black"/>
                </a:solidFill>
              </a:rPr>
              <a:t>app.js</a:t>
            </a:r>
            <a:endParaRPr lang="zh-TW" altLang="en-US" sz="1400" dirty="0">
              <a:solidFill>
                <a:prstClr val="black"/>
              </a:solidFill>
            </a:endParaRPr>
          </a:p>
        </p:txBody>
      </p:sp>
      <p:sp>
        <p:nvSpPr>
          <p:cNvPr id="9" name="文字方塊 8"/>
          <p:cNvSpPr txBox="1"/>
          <p:nvPr/>
        </p:nvSpPr>
        <p:spPr>
          <a:xfrm>
            <a:off x="6600641" y="2630319"/>
            <a:ext cx="1656273" cy="307777"/>
          </a:xfrm>
          <a:prstGeom prst="rect">
            <a:avLst/>
          </a:prstGeom>
          <a:noFill/>
        </p:spPr>
        <p:txBody>
          <a:bodyPr wrap="square" rtlCol="0">
            <a:spAutoFit/>
          </a:bodyPr>
          <a:lstStyle/>
          <a:p>
            <a:r>
              <a:rPr lang="zh-CN" altLang="en-US" sz="1400" dirty="0">
                <a:solidFill>
                  <a:prstClr val="black"/>
                </a:solidFill>
              </a:rPr>
              <a:t>子</a:t>
            </a:r>
            <a:r>
              <a:rPr lang="zh-CN" altLang="en-US" sz="1400" dirty="0" smtClean="0">
                <a:solidFill>
                  <a:prstClr val="black"/>
                </a:solidFill>
              </a:rPr>
              <a:t>组件</a:t>
            </a:r>
            <a:r>
              <a:rPr lang="en-US" altLang="zh-CN" sz="1400" dirty="0" smtClean="0">
                <a:solidFill>
                  <a:prstClr val="black"/>
                </a:solidFill>
              </a:rPr>
              <a:t>son.js</a:t>
            </a:r>
            <a:endParaRPr lang="zh-TW" altLang="en-US" sz="1400" dirty="0">
              <a:solidFill>
                <a:prstClr val="black"/>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7" y="3042797"/>
            <a:ext cx="5237162"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圖片 9"/>
          <p:cNvPicPr/>
          <p:nvPr/>
        </p:nvPicPr>
        <p:blipFill>
          <a:blip r:embed="rId3"/>
          <a:stretch>
            <a:fillRect/>
          </a:stretch>
        </p:blipFill>
        <p:spPr>
          <a:xfrm>
            <a:off x="6484117" y="3172271"/>
            <a:ext cx="5158740" cy="1424940"/>
          </a:xfrm>
          <a:prstGeom prst="rect">
            <a:avLst/>
          </a:prstGeom>
        </p:spPr>
      </p:pic>
    </p:spTree>
    <p:extLst>
      <p:ext uri="{BB962C8B-B14F-4D97-AF65-F5344CB8AC3E}">
        <p14:creationId xmlns:p14="http://schemas.microsoft.com/office/powerpoint/2010/main" val="294260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a:t>
            </a:r>
            <a:r>
              <a:rPr lang="zh-CN" altLang="en-US" sz="2400" b="1" dirty="0" smtClean="0">
                <a:solidFill>
                  <a:prstClr val="black"/>
                </a:solidFill>
                <a:latin typeface="微软雅黑" pitchFamily="34" charset="-122"/>
                <a:ea typeface="微软雅黑" pitchFamily="34" charset="-122"/>
              </a:rPr>
              <a:t>件间通信</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558068" y="992039"/>
            <a:ext cx="9380225" cy="923330"/>
          </a:xfrm>
          <a:prstGeom prst="rect">
            <a:avLst/>
          </a:prstGeom>
          <a:noFill/>
        </p:spPr>
        <p:txBody>
          <a:bodyPr wrap="square" rtlCol="0">
            <a:spAutoFit/>
          </a:bodyPr>
          <a:lstStyle/>
          <a:p>
            <a:r>
              <a:rPr lang="zh-CN" altLang="en-US" dirty="0" smtClean="0">
                <a:solidFill>
                  <a:prstClr val="black"/>
                </a:solidFill>
              </a:rPr>
              <a:t>非嵌套通信，就是没有关联的组件之间的通信，可以通过</a:t>
            </a:r>
            <a:r>
              <a:rPr lang="en-US" altLang="zh-TW" dirty="0" err="1" smtClean="0"/>
              <a:t>DeviceEventEmitter</a:t>
            </a:r>
            <a:r>
              <a:rPr lang="zh-CN" altLang="en-US" dirty="0" smtClean="0"/>
              <a:t>传递事件，类似于</a:t>
            </a:r>
            <a:r>
              <a:rPr lang="en-US" altLang="zh-CN" dirty="0" smtClean="0"/>
              <a:t>Android</a:t>
            </a:r>
            <a:r>
              <a:rPr lang="zh-CN" altLang="en-US" dirty="0" smtClean="0"/>
              <a:t>中的广播机制</a:t>
            </a:r>
            <a:r>
              <a:rPr lang="en-US" altLang="zh-CN" dirty="0" smtClean="0">
                <a:solidFill>
                  <a:prstClr val="black"/>
                </a:solidFill>
              </a:rPr>
              <a:t>	</a:t>
            </a:r>
          </a:p>
          <a:p>
            <a:r>
              <a:rPr lang="en-US" altLang="zh-TW" dirty="0">
                <a:solidFill>
                  <a:prstClr val="black"/>
                </a:solidFill>
              </a:rPr>
              <a:t>	</a:t>
            </a:r>
            <a:endParaRPr lang="zh-TW" altLang="en-US" dirty="0">
              <a:solidFill>
                <a:prstClr val="black"/>
              </a:solidFill>
            </a:endParaRPr>
          </a:p>
        </p:txBody>
      </p:sp>
      <p:sp>
        <p:nvSpPr>
          <p:cNvPr id="5" name="文字方塊 4"/>
          <p:cNvSpPr txBox="1"/>
          <p:nvPr/>
        </p:nvSpPr>
        <p:spPr>
          <a:xfrm>
            <a:off x="3260783" y="1689783"/>
            <a:ext cx="862643" cy="369332"/>
          </a:xfrm>
          <a:prstGeom prst="rect">
            <a:avLst/>
          </a:prstGeom>
          <a:noFill/>
        </p:spPr>
        <p:txBody>
          <a:bodyPr wrap="square" rtlCol="0">
            <a:spAutoFit/>
          </a:bodyPr>
          <a:lstStyle/>
          <a:p>
            <a:r>
              <a:rPr lang="zh-CN" altLang="en-US" dirty="0" smtClean="0"/>
              <a:t>发送</a:t>
            </a:r>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785" y="2079575"/>
            <a:ext cx="52736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3260782" y="3616681"/>
            <a:ext cx="862643" cy="369332"/>
          </a:xfrm>
          <a:prstGeom prst="rect">
            <a:avLst/>
          </a:prstGeom>
          <a:noFill/>
        </p:spPr>
        <p:txBody>
          <a:bodyPr wrap="square" rtlCol="0">
            <a:spAutoFit/>
          </a:bodyPr>
          <a:lstStyle/>
          <a:p>
            <a:r>
              <a:rPr lang="zh-CN" altLang="en-US" dirty="0"/>
              <a:t>接受</a:t>
            </a:r>
            <a:endParaRPr lang="zh-TW"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84" y="3986013"/>
            <a:ext cx="527367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字方塊 13"/>
          <p:cNvSpPr txBox="1"/>
          <p:nvPr/>
        </p:nvSpPr>
        <p:spPr>
          <a:xfrm>
            <a:off x="3260781" y="5259220"/>
            <a:ext cx="862643" cy="369332"/>
          </a:xfrm>
          <a:prstGeom prst="rect">
            <a:avLst/>
          </a:prstGeom>
          <a:noFill/>
        </p:spPr>
        <p:txBody>
          <a:bodyPr wrap="square" rtlCol="0">
            <a:spAutoFit/>
          </a:bodyPr>
          <a:lstStyle/>
          <a:p>
            <a:r>
              <a:rPr lang="zh-CN" altLang="en-US" dirty="0"/>
              <a:t>注销</a:t>
            </a:r>
            <a:endParaRPr lang="zh-TW" altLang="en-US"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783" y="5628552"/>
            <a:ext cx="5273675"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60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网络请求</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483742" y="1130060"/>
            <a:ext cx="8867956" cy="369332"/>
          </a:xfrm>
          <a:prstGeom prst="rect">
            <a:avLst/>
          </a:prstGeom>
          <a:noFill/>
        </p:spPr>
        <p:txBody>
          <a:bodyPr wrap="square" rtlCol="0">
            <a:spAutoFit/>
          </a:bodyPr>
          <a:lstStyle/>
          <a:p>
            <a:r>
              <a:rPr lang="en-US" altLang="zh-TW" dirty="0"/>
              <a:t>React </a:t>
            </a:r>
            <a:r>
              <a:rPr lang="en-US" altLang="zh-TW" dirty="0" smtClean="0"/>
              <a:t>Native</a:t>
            </a:r>
            <a:r>
              <a:rPr lang="zh-TW" altLang="en-US" dirty="0" smtClean="0"/>
              <a:t>提供</a:t>
            </a:r>
            <a:r>
              <a:rPr lang="zh-TW" altLang="en-US" dirty="0"/>
              <a:t>了和 </a:t>
            </a:r>
            <a:r>
              <a:rPr lang="en-US" altLang="zh-TW" dirty="0"/>
              <a:t>web </a:t>
            </a:r>
            <a:r>
              <a:rPr lang="zh-TW" altLang="en-US" dirty="0"/>
              <a:t>标准一致的</a:t>
            </a:r>
            <a:r>
              <a:rPr lang="en-US" altLang="zh-TW" dirty="0"/>
              <a:t>Fetch API</a:t>
            </a:r>
            <a:r>
              <a:rPr lang="zh-TW" altLang="en-US" dirty="0"/>
              <a:t>，用于满足开发者访问网络的</a:t>
            </a:r>
            <a:r>
              <a:rPr lang="zh-TW" altLang="en-US" dirty="0" smtClean="0"/>
              <a:t>需求</a:t>
            </a:r>
            <a:r>
              <a:rPr lang="zh-CN" altLang="en-US" dirty="0" smtClean="0"/>
              <a:t>。</a:t>
            </a:r>
            <a:endParaRPr lang="zh-TW" altLang="en-US" dirty="0"/>
          </a:p>
        </p:txBody>
      </p:sp>
      <p:sp>
        <p:nvSpPr>
          <p:cNvPr id="4" name="文字方塊 3"/>
          <p:cNvSpPr txBox="1"/>
          <p:nvPr/>
        </p:nvSpPr>
        <p:spPr>
          <a:xfrm>
            <a:off x="1630391" y="1499392"/>
            <a:ext cx="8445261" cy="2308324"/>
          </a:xfrm>
          <a:prstGeom prst="rect">
            <a:avLst/>
          </a:prstGeom>
          <a:noFill/>
        </p:spPr>
        <p:txBody>
          <a:bodyPr wrap="square" rtlCol="0">
            <a:spAutoFit/>
          </a:bodyPr>
          <a:lstStyle/>
          <a:p>
            <a:r>
              <a:rPr lang="en-US" altLang="zh-CN" dirty="0" smtClean="0"/>
              <a:t>1.</a:t>
            </a:r>
            <a:r>
              <a:rPr lang="zh-CN" altLang="en-US" dirty="0" smtClean="0"/>
              <a:t>发起请求</a:t>
            </a:r>
            <a:endParaRPr lang="en-US" altLang="zh-CN" dirty="0" smtClean="0"/>
          </a:p>
          <a:p>
            <a:r>
              <a:rPr lang="zh-CN" altLang="en-US" dirty="0"/>
              <a:t>要从任意地址获取内容的话，只需简单地将网址作为参数传递给 </a:t>
            </a:r>
            <a:r>
              <a:rPr lang="en-US" altLang="zh-CN" dirty="0"/>
              <a:t>fetch </a:t>
            </a:r>
            <a:r>
              <a:rPr lang="zh-CN" altLang="en-US" dirty="0"/>
              <a:t>方法</a:t>
            </a:r>
            <a:r>
              <a:rPr lang="zh-CN" altLang="en-US" dirty="0" smtClean="0"/>
              <a:t>即可</a:t>
            </a:r>
            <a:endParaRPr lang="en-US" altLang="zh-CN" dirty="0" smtClean="0"/>
          </a:p>
          <a:p>
            <a:r>
              <a:rPr lang="en-US" altLang="zh-TW" dirty="0"/>
              <a:t>	</a:t>
            </a:r>
            <a:endParaRPr lang="en-US" altLang="zh-TW" dirty="0" smtClean="0"/>
          </a:p>
          <a:p>
            <a:r>
              <a:rPr lang="en-US" altLang="zh-TW" dirty="0"/>
              <a:t>	</a:t>
            </a:r>
          </a:p>
          <a:p>
            <a:r>
              <a:rPr lang="en-US" altLang="zh-CN" dirty="0"/>
              <a:t>Fetch </a:t>
            </a:r>
            <a:r>
              <a:rPr lang="zh-CN" altLang="en-US" dirty="0"/>
              <a:t>还有可选的第二个参数，可以用来定</a:t>
            </a:r>
            <a:r>
              <a:rPr lang="zh-CN" altLang="en-US" dirty="0" smtClean="0"/>
              <a:t>制 </a:t>
            </a:r>
            <a:r>
              <a:rPr lang="en-US" altLang="zh-CN" dirty="0" smtClean="0"/>
              <a:t>HTTP </a:t>
            </a:r>
            <a:r>
              <a:rPr lang="zh-CN" altLang="en-US" dirty="0" smtClean="0"/>
              <a:t>请</a:t>
            </a:r>
            <a:r>
              <a:rPr lang="zh-CN" altLang="en-US" dirty="0"/>
              <a:t>求一些参数</a:t>
            </a:r>
            <a:r>
              <a:rPr lang="zh-CN" altLang="en-US" dirty="0" smtClean="0"/>
              <a:t>。指定</a:t>
            </a:r>
            <a:r>
              <a:rPr lang="en-US" altLang="zh-CN" dirty="0" smtClean="0"/>
              <a:t>header </a:t>
            </a:r>
            <a:r>
              <a:rPr lang="zh-CN" altLang="en-US" dirty="0"/>
              <a:t>参数，或是指定使用 </a:t>
            </a:r>
            <a:r>
              <a:rPr lang="en-US" altLang="zh-CN" dirty="0"/>
              <a:t>POST </a:t>
            </a:r>
            <a:r>
              <a:rPr lang="zh-CN" altLang="en-US" dirty="0"/>
              <a:t>方法，又或是提交数</a:t>
            </a:r>
            <a:r>
              <a:rPr lang="zh-CN" altLang="en-US" dirty="0" smtClean="0"/>
              <a:t>据。</a:t>
            </a:r>
            <a:endParaRPr lang="en-US" altLang="zh-CN" dirty="0" smtClean="0"/>
          </a:p>
          <a:p>
            <a:endParaRPr lang="en-US" altLang="zh-CN" dirty="0" smtClean="0"/>
          </a:p>
          <a:p>
            <a:r>
              <a:rPr lang="en-US" altLang="zh-TW" dirty="0"/>
              <a:t>	</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571" y="2196863"/>
            <a:ext cx="5676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571" y="3375891"/>
            <a:ext cx="573405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207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smtClean="0">
                <a:solidFill>
                  <a:prstClr val="black"/>
                </a:solidFill>
                <a:latin typeface="微软雅黑" pitchFamily="34" charset="-122"/>
                <a:ea typeface="微软雅黑" pitchFamily="34" charset="-122"/>
              </a:rPr>
              <a:t>网络请求</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889182" y="1070628"/>
            <a:ext cx="8445261" cy="923330"/>
          </a:xfrm>
          <a:prstGeom prst="rect">
            <a:avLst/>
          </a:prstGeom>
          <a:noFill/>
        </p:spPr>
        <p:txBody>
          <a:bodyPr wrap="square" rtlCol="0">
            <a:spAutoFit/>
          </a:bodyPr>
          <a:lstStyle/>
          <a:p>
            <a:r>
              <a:rPr lang="en-US" altLang="zh-CN" dirty="0" smtClean="0">
                <a:solidFill>
                  <a:prstClr val="black"/>
                </a:solidFill>
              </a:rPr>
              <a:t>2.</a:t>
            </a:r>
            <a:r>
              <a:rPr lang="zh-CN" altLang="en-US" dirty="0" smtClean="0">
                <a:solidFill>
                  <a:prstClr val="black"/>
                </a:solidFill>
              </a:rPr>
              <a:t>处理响应数据</a:t>
            </a:r>
            <a:endParaRPr lang="en-US" altLang="zh-CN" dirty="0" smtClean="0">
              <a:solidFill>
                <a:prstClr val="black"/>
              </a:solidFill>
            </a:endParaRPr>
          </a:p>
          <a:p>
            <a:endParaRPr lang="en-US" altLang="zh-CN" dirty="0" smtClean="0">
              <a:solidFill>
                <a:prstClr val="black"/>
              </a:solidFill>
            </a:endParaRPr>
          </a:p>
          <a:p>
            <a:r>
              <a:rPr lang="en-US" altLang="zh-CN" dirty="0">
                <a:solidFill>
                  <a:prstClr val="black"/>
                </a:solidFill>
              </a:rPr>
              <a:t>	</a:t>
            </a:r>
            <a:endParaRPr lang="en-US" altLang="zh-CN" dirty="0" smtClean="0">
              <a:solidFill>
                <a:prstClr val="black"/>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995" y="1933571"/>
            <a:ext cx="57340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67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12576AE-22D0-4C92-B346-09B70DFAB68C}"/>
              </a:ext>
            </a:extLst>
          </p:cNvPr>
          <p:cNvGrpSpPr/>
          <p:nvPr/>
        </p:nvGrpSpPr>
        <p:grpSpPr>
          <a:xfrm flipH="1">
            <a:off x="4368342" y="3253750"/>
            <a:ext cx="7965748" cy="3647280"/>
            <a:chOff x="-16275" y="2464532"/>
            <a:chExt cx="6472597" cy="2736304"/>
          </a:xfrm>
        </p:grpSpPr>
        <p:pic>
          <p:nvPicPr>
            <p:cNvPr id="3" name="图片 2">
              <a:extLst>
                <a:ext uri="{FF2B5EF4-FFF2-40B4-BE49-F238E27FC236}">
                  <a16:creationId xmlns:a16="http://schemas.microsoft.com/office/drawing/2014/main" xmlns="" id="{1879D8C0-FCA8-4EF1-9200-5175FECFBC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4" name="图片 3">
              <a:extLst>
                <a:ext uri="{FF2B5EF4-FFF2-40B4-BE49-F238E27FC236}">
                  <a16:creationId xmlns:a16="http://schemas.microsoft.com/office/drawing/2014/main" xmlns="" id="{F5AA8ED8-F849-41C5-A3DA-6EEFAF26FF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5" name="等腰三角形 4">
              <a:extLst>
                <a:ext uri="{FF2B5EF4-FFF2-40B4-BE49-F238E27FC236}">
                  <a16:creationId xmlns:a16="http://schemas.microsoft.com/office/drawing/2014/main" xmlns="" id="{C0F7ED83-839E-4F68-A972-81B96D6CC1BA}"/>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10" name="Text Placeholder 3">
            <a:extLst>
              <a:ext uri="{FF2B5EF4-FFF2-40B4-BE49-F238E27FC236}">
                <a16:creationId xmlns:a16="http://schemas.microsoft.com/office/drawing/2014/main" xmlns="" id="{09F46A30-17B7-4E15-8D54-59FA5E914290}"/>
              </a:ext>
            </a:extLst>
          </p:cNvPr>
          <p:cNvSpPr txBox="1">
            <a:spLocks/>
          </p:cNvSpPr>
          <p:nvPr/>
        </p:nvSpPr>
        <p:spPr>
          <a:xfrm>
            <a:off x="2206762" y="2562259"/>
            <a:ext cx="1138132" cy="135421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smtClean="0">
                <a:solidFill>
                  <a:schemeClr val="accent1"/>
                </a:solidFill>
                <a:latin typeface="方正姚体" panose="02010601030101010101" pitchFamily="2" charset="-122"/>
                <a:ea typeface="方正姚体" panose="02010601030101010101" pitchFamily="2" charset="-122"/>
                <a:cs typeface="Arial" panose="020B0604020202020204" pitchFamily="34" charset="0"/>
              </a:rPr>
              <a:t>04</a:t>
            </a:r>
            <a:endParaRPr lang="en-US" sz="8800" dirty="0">
              <a:solidFill>
                <a:schemeClr val="accent1"/>
              </a:solidFill>
              <a:latin typeface="方正姚体" panose="02010601030101010101" pitchFamily="2" charset="-122"/>
              <a:ea typeface="方正姚体" panose="02010601030101010101" pitchFamily="2" charset="-122"/>
              <a:cs typeface="Arial" panose="020B0604020202020204" pitchFamily="34" charset="0"/>
            </a:endParaRPr>
          </a:p>
        </p:txBody>
      </p:sp>
      <p:cxnSp>
        <p:nvCxnSpPr>
          <p:cNvPr id="12" name="Straight Connector 13">
            <a:extLst>
              <a:ext uri="{FF2B5EF4-FFF2-40B4-BE49-F238E27FC236}">
                <a16:creationId xmlns:a16="http://schemas.microsoft.com/office/drawing/2014/main" xmlns="" id="{636AF9E6-3605-4777-92E2-21823906F3D5}"/>
              </a:ext>
            </a:extLst>
          </p:cNvPr>
          <p:cNvCxnSpPr/>
          <p:nvPr/>
        </p:nvCxnSpPr>
        <p:spPr>
          <a:xfrm flipH="1">
            <a:off x="1885" y="4110075"/>
            <a:ext cx="5489108"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491159" y="3222115"/>
            <a:ext cx="3254697" cy="523220"/>
          </a:xfrm>
          <a:prstGeom prst="rect">
            <a:avLst/>
          </a:prstGeom>
          <a:noFill/>
        </p:spPr>
        <p:txBody>
          <a:bodyPr wrap="square" rtlCol="0">
            <a:spAutoFit/>
          </a:bodyPr>
          <a:lstStyle/>
          <a:p>
            <a:r>
              <a:rPr lang="zh-CN" altLang="en-US" sz="2800" b="1" dirty="0" smtClean="0">
                <a:solidFill>
                  <a:schemeClr val="tx1">
                    <a:lumMod val="75000"/>
                    <a:lumOff val="25000"/>
                  </a:schemeClr>
                </a:solidFill>
                <a:latin typeface="微软雅黑"/>
                <a:ea typeface="微软雅黑"/>
              </a:rPr>
              <a:t>应用集成</a:t>
            </a:r>
            <a:endParaRPr lang="zh-CN" altLang="en-US" sz="2800" b="1" dirty="0">
              <a:solidFill>
                <a:schemeClr val="tx1">
                  <a:lumMod val="75000"/>
                  <a:lumOff val="25000"/>
                </a:schemeClr>
              </a:solidFill>
              <a:latin typeface="微软雅黑"/>
              <a:ea typeface="微软雅黑"/>
            </a:endParaRPr>
          </a:p>
        </p:txBody>
      </p:sp>
    </p:spTree>
    <p:extLst>
      <p:ext uri="{BB962C8B-B14F-4D97-AF65-F5344CB8AC3E}">
        <p14:creationId xmlns:p14="http://schemas.microsoft.com/office/powerpoint/2010/main" val="169491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应</a:t>
            </a:r>
            <a:r>
              <a:rPr lang="zh-CN" altLang="en-US" sz="2400" b="1" dirty="0" smtClean="0">
                <a:solidFill>
                  <a:prstClr val="black"/>
                </a:solidFill>
                <a:latin typeface="微软雅黑" pitchFamily="34" charset="-122"/>
                <a:ea typeface="微软雅黑" pitchFamily="34" charset="-122"/>
              </a:rPr>
              <a:t>用集成</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518247" y="1095555"/>
            <a:ext cx="9238891" cy="5632311"/>
          </a:xfrm>
          <a:prstGeom prst="rect">
            <a:avLst/>
          </a:prstGeom>
          <a:noFill/>
        </p:spPr>
        <p:txBody>
          <a:bodyPr wrap="square" rtlCol="0">
            <a:spAutoFit/>
          </a:bodyPr>
          <a:lstStyle/>
          <a:p>
            <a:pPr fontAlgn="base"/>
            <a:r>
              <a:rPr lang="en-US" altLang="zh-CN" dirty="0"/>
              <a:t> </a:t>
            </a:r>
            <a:r>
              <a:rPr lang="en-US" altLang="zh-CN" dirty="0" smtClean="0"/>
              <a:t>   </a:t>
            </a:r>
            <a:r>
              <a:rPr lang="zh-CN" altLang="en-US" dirty="0" smtClean="0"/>
              <a:t>集成</a:t>
            </a:r>
            <a:r>
              <a:rPr lang="zh-CN" altLang="en-US" dirty="0"/>
              <a:t>到现有原生应</a:t>
            </a:r>
            <a:r>
              <a:rPr lang="zh-CN" altLang="en-US" dirty="0" smtClean="0"/>
              <a:t>用分为两种情况：一是</a:t>
            </a:r>
            <a:r>
              <a:rPr lang="en-US" altLang="zh-CN" dirty="0" smtClean="0"/>
              <a:t>RN</a:t>
            </a:r>
            <a:r>
              <a:rPr lang="zh-CN" altLang="en-US" dirty="0" smtClean="0"/>
              <a:t>应用中添加原生代码、二是原生应用中添加</a:t>
            </a:r>
            <a:r>
              <a:rPr lang="en-US" altLang="zh-CN" dirty="0" smtClean="0"/>
              <a:t>RN</a:t>
            </a:r>
            <a:r>
              <a:rPr lang="zh-CN" altLang="en-US" dirty="0" smtClean="0"/>
              <a:t>代码。</a:t>
            </a:r>
            <a:endParaRPr lang="en-US" altLang="zh-CN" dirty="0" smtClean="0"/>
          </a:p>
          <a:p>
            <a:pPr fontAlgn="base"/>
            <a:r>
              <a:rPr lang="en-US" altLang="zh-CN" dirty="0"/>
              <a:t> </a:t>
            </a:r>
            <a:r>
              <a:rPr lang="en-US" altLang="zh-CN" dirty="0" smtClean="0"/>
              <a:t>   </a:t>
            </a:r>
          </a:p>
          <a:p>
            <a:pPr fontAlgn="base"/>
            <a:r>
              <a:rPr lang="en-US" altLang="zh-CN" dirty="0" smtClean="0"/>
              <a:t>    </a:t>
            </a:r>
            <a:r>
              <a:rPr lang="en-US" altLang="zh-CN" b="1" dirty="0" smtClean="0"/>
              <a:t>1. </a:t>
            </a:r>
            <a:r>
              <a:rPr lang="en-US" altLang="zh-CN" b="1" dirty="0"/>
              <a:t>RN</a:t>
            </a:r>
            <a:r>
              <a:rPr lang="zh-CN" altLang="en-US" b="1" dirty="0"/>
              <a:t>应用中添加原生代码</a:t>
            </a:r>
            <a:endParaRPr lang="en-US" altLang="zh-CN" b="1" dirty="0"/>
          </a:p>
          <a:p>
            <a:pPr fontAlgn="base"/>
            <a:r>
              <a:rPr lang="en-US" altLang="zh-CN" dirty="0" smtClean="0"/>
              <a:t>    RN</a:t>
            </a:r>
            <a:r>
              <a:rPr lang="zh-CN" altLang="en-US" dirty="0" smtClean="0"/>
              <a:t>应用添加原生代码可以直接在</a:t>
            </a:r>
            <a:r>
              <a:rPr lang="en-US" altLang="zh-CN" dirty="0" smtClean="0"/>
              <a:t>RN</a:t>
            </a:r>
            <a:r>
              <a:rPr lang="zh-CN" altLang="en-US" dirty="0" smtClean="0"/>
              <a:t>应用中</a:t>
            </a:r>
            <a:r>
              <a:rPr lang="en-US" altLang="zh-CN" dirty="0" smtClean="0"/>
              <a:t>Android</a:t>
            </a:r>
            <a:r>
              <a:rPr lang="zh-CN" altLang="en-US" dirty="0" smtClean="0"/>
              <a:t>或者</a:t>
            </a:r>
            <a:r>
              <a:rPr lang="en-US" altLang="zh-CN" dirty="0" smtClean="0"/>
              <a:t>IOS</a:t>
            </a:r>
            <a:r>
              <a:rPr lang="zh-CN" altLang="en-US" dirty="0" smtClean="0"/>
              <a:t>工程下直接添加需要实现的代码模块</a:t>
            </a:r>
            <a:endParaRPr lang="en-US" altLang="zh-CN" dirty="0" smtClean="0"/>
          </a:p>
          <a:p>
            <a:pPr fontAlgn="base"/>
            <a:endParaRPr lang="en-US" altLang="zh-CN" dirty="0" smtClean="0"/>
          </a:p>
          <a:p>
            <a:pPr fontAlgn="base"/>
            <a:endParaRPr lang="en-US" altLang="zh-CN" dirty="0"/>
          </a:p>
          <a:p>
            <a:pPr fontAlgn="base"/>
            <a:r>
              <a:rPr lang="en-US" altLang="zh-CN" dirty="0"/>
              <a:t> </a:t>
            </a:r>
            <a:r>
              <a:rPr lang="en-US" altLang="zh-CN" dirty="0" smtClean="0"/>
              <a:t>   </a:t>
            </a:r>
            <a:r>
              <a:rPr lang="en-US" altLang="zh-CN" b="1" dirty="0" smtClean="0"/>
              <a:t>2.</a:t>
            </a:r>
            <a:r>
              <a:rPr lang="zh-CN" altLang="en-US" b="1" dirty="0"/>
              <a:t>原生应用中添加</a:t>
            </a:r>
            <a:r>
              <a:rPr lang="en-US" altLang="zh-CN" b="1" dirty="0" smtClean="0"/>
              <a:t>RN</a:t>
            </a:r>
            <a:r>
              <a:rPr lang="zh-CN" altLang="en-US" b="1" dirty="0"/>
              <a:t>代</a:t>
            </a:r>
            <a:r>
              <a:rPr lang="zh-CN" altLang="en-US" b="1" dirty="0" smtClean="0"/>
              <a:t>码</a:t>
            </a:r>
            <a:endParaRPr lang="en-US" altLang="zh-CN" b="1" dirty="0"/>
          </a:p>
          <a:p>
            <a:pPr fontAlgn="base"/>
            <a:r>
              <a:rPr lang="en-US" altLang="zh-CN" dirty="0"/>
              <a:t> </a:t>
            </a:r>
            <a:r>
              <a:rPr lang="en-US" altLang="zh-CN" dirty="0" smtClean="0"/>
              <a:t>   </a:t>
            </a:r>
            <a:r>
              <a:rPr lang="zh-CN" altLang="en-US" dirty="0" smtClean="0"/>
              <a:t>现</a:t>
            </a:r>
            <a:r>
              <a:rPr lang="zh-CN" altLang="en-US" dirty="0"/>
              <a:t>有的原生应用中添加一两个视图或是业务</a:t>
            </a:r>
            <a:r>
              <a:rPr lang="zh-CN" altLang="en-US" dirty="0" smtClean="0"/>
              <a:t>流程，只需</a:t>
            </a:r>
            <a:r>
              <a:rPr lang="zh-CN" altLang="en-US" dirty="0"/>
              <a:t>简单几步</a:t>
            </a:r>
            <a:r>
              <a:rPr lang="zh-CN" altLang="en-US" dirty="0" smtClean="0"/>
              <a:t>，就</a:t>
            </a:r>
            <a:r>
              <a:rPr lang="zh-CN" altLang="en-US" dirty="0"/>
              <a:t>可以给原有应用加上新的基于 </a:t>
            </a:r>
            <a:r>
              <a:rPr lang="en-US" altLang="zh-CN" dirty="0"/>
              <a:t>React Native </a:t>
            </a:r>
            <a:r>
              <a:rPr lang="zh-CN" altLang="en-US" dirty="0"/>
              <a:t>的特性、画面和视图</a:t>
            </a:r>
            <a:r>
              <a:rPr lang="zh-CN" altLang="en-US" dirty="0" smtClean="0"/>
              <a:t>等。</a:t>
            </a:r>
            <a:r>
              <a:rPr lang="en-US" altLang="zh-CN" dirty="0"/>
              <a:t>	</a:t>
            </a:r>
            <a:endParaRPr lang="en-US" altLang="zh-CN" dirty="0" smtClean="0"/>
          </a:p>
          <a:p>
            <a:pPr fontAlgn="base"/>
            <a:endParaRPr lang="en-US" altLang="zh-CN" dirty="0"/>
          </a:p>
          <a:p>
            <a:pPr marL="742950" lvl="1" indent="-285750" fontAlgn="base">
              <a:buFont typeface="Wingdings" pitchFamily="2" charset="2"/>
              <a:buChar char="l"/>
            </a:pPr>
            <a:r>
              <a:rPr lang="zh-TW" altLang="en-US" dirty="0" smtClean="0"/>
              <a:t>配置</a:t>
            </a:r>
            <a:r>
              <a:rPr lang="zh-TW" altLang="en-US" dirty="0"/>
              <a:t>好 </a:t>
            </a:r>
            <a:r>
              <a:rPr lang="en-US" altLang="zh-TW" dirty="0"/>
              <a:t>React Native </a:t>
            </a:r>
            <a:r>
              <a:rPr lang="zh-TW" altLang="en-US" dirty="0"/>
              <a:t>依赖和项目结</a:t>
            </a:r>
            <a:r>
              <a:rPr lang="zh-TW" altLang="en-US" dirty="0" smtClean="0"/>
              <a:t>构</a:t>
            </a:r>
            <a:r>
              <a:rPr lang="zh-CN" altLang="en-US" dirty="0" smtClean="0"/>
              <a:t>。</a:t>
            </a:r>
            <a:endParaRPr lang="zh-TW" altLang="en-US" dirty="0"/>
          </a:p>
          <a:p>
            <a:pPr marL="742950" lvl="1" indent="-285750" fontAlgn="base">
              <a:buFont typeface="Wingdings" pitchFamily="2" charset="2"/>
              <a:buChar char="l"/>
            </a:pPr>
            <a:r>
              <a:rPr lang="zh-TW" altLang="en-US" dirty="0" smtClean="0"/>
              <a:t>创</a:t>
            </a:r>
            <a:r>
              <a:rPr lang="zh-TW" altLang="en-US" dirty="0"/>
              <a:t>建 </a:t>
            </a:r>
            <a:r>
              <a:rPr lang="en-US" altLang="zh-TW" dirty="0" err="1"/>
              <a:t>js</a:t>
            </a:r>
            <a:r>
              <a:rPr lang="en-US" altLang="zh-TW" dirty="0"/>
              <a:t> </a:t>
            </a:r>
            <a:r>
              <a:rPr lang="zh-TW" altLang="en-US" dirty="0" smtClean="0"/>
              <a:t>文件</a:t>
            </a:r>
            <a:r>
              <a:rPr lang="zh-CN" altLang="en-US" dirty="0" smtClean="0"/>
              <a:t>，</a:t>
            </a:r>
            <a:r>
              <a:rPr lang="zh-TW" altLang="en-US" dirty="0" smtClean="0"/>
              <a:t>编</a:t>
            </a:r>
            <a:r>
              <a:rPr lang="zh-TW" altLang="en-US" dirty="0"/>
              <a:t>写 </a:t>
            </a:r>
            <a:r>
              <a:rPr lang="en-US" altLang="zh-TW" dirty="0"/>
              <a:t>React Native </a:t>
            </a:r>
            <a:r>
              <a:rPr lang="zh-TW" altLang="en-US" dirty="0"/>
              <a:t>组件的 </a:t>
            </a:r>
            <a:r>
              <a:rPr lang="en-US" altLang="zh-TW" dirty="0" err="1"/>
              <a:t>js</a:t>
            </a:r>
            <a:r>
              <a:rPr lang="en-US" altLang="zh-TW" dirty="0"/>
              <a:t> </a:t>
            </a:r>
            <a:r>
              <a:rPr lang="zh-TW" altLang="en-US" dirty="0"/>
              <a:t>代</a:t>
            </a:r>
            <a:r>
              <a:rPr lang="zh-TW" altLang="en-US" dirty="0" smtClean="0"/>
              <a:t>码</a:t>
            </a:r>
            <a:r>
              <a:rPr lang="zh-CN" altLang="en-US" dirty="0" smtClean="0"/>
              <a:t>。</a:t>
            </a:r>
            <a:endParaRPr lang="zh-TW" altLang="en-US" dirty="0"/>
          </a:p>
          <a:p>
            <a:pPr marL="742950" lvl="1" indent="-285750" fontAlgn="base">
              <a:buFont typeface="Wingdings" pitchFamily="2" charset="2"/>
              <a:buChar char="l"/>
            </a:pPr>
            <a:r>
              <a:rPr lang="zh-TW" altLang="en-US" dirty="0" smtClean="0"/>
              <a:t>在</a:t>
            </a:r>
            <a:r>
              <a:rPr lang="zh-TW" altLang="en-US" dirty="0"/>
              <a:t>应用中添加一个</a:t>
            </a:r>
            <a:r>
              <a:rPr lang="en-US" altLang="zh-TW" dirty="0" err="1" smtClean="0"/>
              <a:t>RCTRootView</a:t>
            </a:r>
            <a:r>
              <a:rPr lang="zh-CN" altLang="en-US" dirty="0"/>
              <a:t>。</a:t>
            </a:r>
            <a:r>
              <a:rPr lang="zh-TW" altLang="en-US" dirty="0" smtClean="0"/>
              <a:t>这</a:t>
            </a:r>
            <a:r>
              <a:rPr lang="zh-TW" altLang="en-US" dirty="0"/>
              <a:t>个</a:t>
            </a:r>
            <a:r>
              <a:rPr lang="en-US" altLang="zh-TW" dirty="0" err="1"/>
              <a:t>RCTRootView</a:t>
            </a:r>
            <a:r>
              <a:rPr lang="zh-TW" altLang="en-US" dirty="0"/>
              <a:t>正是用来承载你的 </a:t>
            </a:r>
            <a:r>
              <a:rPr lang="en-US" altLang="zh-TW" dirty="0"/>
              <a:t>React Native </a:t>
            </a:r>
            <a:r>
              <a:rPr lang="zh-TW" altLang="en-US" dirty="0"/>
              <a:t>组件的</a:t>
            </a:r>
            <a:r>
              <a:rPr lang="zh-TW" altLang="en-US" dirty="0" smtClean="0"/>
              <a:t>容器</a:t>
            </a:r>
            <a:r>
              <a:rPr lang="zh-CN" altLang="en-US" dirty="0" smtClean="0"/>
              <a:t>，</a:t>
            </a:r>
            <a:endParaRPr lang="zh-TW" altLang="en-US" dirty="0"/>
          </a:p>
          <a:p>
            <a:pPr marL="742950" lvl="1" indent="-285750" fontAlgn="base">
              <a:buFont typeface="Wingdings" pitchFamily="2" charset="2"/>
              <a:buChar char="l"/>
            </a:pPr>
            <a:r>
              <a:rPr lang="zh-TW" altLang="en-US" dirty="0" smtClean="0"/>
              <a:t>启</a:t>
            </a:r>
            <a:r>
              <a:rPr lang="zh-TW" altLang="en-US" dirty="0"/>
              <a:t>动 </a:t>
            </a:r>
            <a:r>
              <a:rPr lang="en-US" altLang="zh-TW" dirty="0"/>
              <a:t>React Native </a:t>
            </a:r>
            <a:r>
              <a:rPr lang="zh-TW" altLang="en-US" dirty="0"/>
              <a:t>的 </a:t>
            </a:r>
            <a:r>
              <a:rPr lang="en-US" altLang="zh-TW" dirty="0"/>
              <a:t>Packager </a:t>
            </a:r>
            <a:r>
              <a:rPr lang="zh-TW" altLang="en-US" dirty="0"/>
              <a:t>服</a:t>
            </a:r>
            <a:r>
              <a:rPr lang="zh-TW" altLang="en-US" dirty="0" smtClean="0"/>
              <a:t>务</a:t>
            </a:r>
            <a:r>
              <a:rPr lang="zh-CN" altLang="en-US" dirty="0" smtClean="0"/>
              <a:t>，</a:t>
            </a:r>
            <a:r>
              <a:rPr lang="zh-TW" altLang="en-US" dirty="0" smtClean="0"/>
              <a:t>运</a:t>
            </a:r>
            <a:r>
              <a:rPr lang="zh-TW" altLang="en-US" dirty="0"/>
              <a:t>行应</a:t>
            </a:r>
            <a:r>
              <a:rPr lang="zh-TW" altLang="en-US" dirty="0" smtClean="0"/>
              <a:t>用</a:t>
            </a:r>
            <a:r>
              <a:rPr lang="zh-CN" altLang="en-US" dirty="0" smtClean="0"/>
              <a:t>。</a:t>
            </a:r>
            <a:endParaRPr lang="zh-TW" altLang="en-US" dirty="0"/>
          </a:p>
          <a:p>
            <a:pPr marL="742950" lvl="1" indent="-285750" fontAlgn="base">
              <a:buFont typeface="Wingdings" pitchFamily="2" charset="2"/>
              <a:buChar char="l"/>
            </a:pPr>
            <a:r>
              <a:rPr lang="zh-TW" altLang="en-US" dirty="0" smtClean="0"/>
              <a:t>验</a:t>
            </a:r>
            <a:r>
              <a:rPr lang="zh-TW" altLang="en-US" dirty="0"/>
              <a:t>证这部分组件是否正常</a:t>
            </a:r>
            <a:r>
              <a:rPr lang="zh-TW" altLang="en-US" dirty="0" smtClean="0"/>
              <a:t>工作</a:t>
            </a:r>
            <a:r>
              <a:rPr lang="zh-CN" altLang="en-US" dirty="0" smtClean="0"/>
              <a:t>。</a:t>
            </a:r>
            <a:endParaRPr lang="zh-TW" altLang="en-US" dirty="0"/>
          </a:p>
          <a:p>
            <a:pPr fontAlgn="base"/>
            <a:endParaRPr lang="en-US" altLang="zh-CN" dirty="0" smtClean="0"/>
          </a:p>
          <a:p>
            <a:pPr fontAlgn="base"/>
            <a:endParaRPr lang="zh-TW" altLang="en-US" dirty="0"/>
          </a:p>
        </p:txBody>
      </p:sp>
    </p:spTree>
    <p:extLst>
      <p:ext uri="{BB962C8B-B14F-4D97-AF65-F5344CB8AC3E}">
        <p14:creationId xmlns:p14="http://schemas.microsoft.com/office/powerpoint/2010/main" val="58415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组件</a:t>
            </a:r>
            <a:r>
              <a:rPr lang="zh-CN" altLang="en-US" sz="2400" b="1" dirty="0" smtClean="0">
                <a:solidFill>
                  <a:prstClr val="black"/>
                </a:solidFill>
                <a:latin typeface="微软雅黑" pitchFamily="34" charset="-122"/>
                <a:ea typeface="微软雅黑" pitchFamily="34" charset="-122"/>
              </a:rPr>
              <a:t>化思想</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578634" y="1147639"/>
            <a:ext cx="8980098" cy="4247317"/>
          </a:xfrm>
          <a:prstGeom prst="rect">
            <a:avLst/>
          </a:prstGeom>
        </p:spPr>
        <p:txBody>
          <a:bodyPr wrap="square">
            <a:spAutoFit/>
          </a:bodyPr>
          <a:lstStyle/>
          <a:p>
            <a:r>
              <a:rPr lang="en-US" altLang="zh-TW" dirty="0"/>
              <a:t>React</a:t>
            </a:r>
            <a:r>
              <a:rPr lang="zh-TW" altLang="en-US" dirty="0"/>
              <a:t>是</a:t>
            </a:r>
            <a:r>
              <a:rPr lang="en-US" altLang="zh-TW" dirty="0" err="1"/>
              <a:t>FaceBook</a:t>
            </a:r>
            <a:r>
              <a:rPr lang="zh-TW" altLang="en-US" dirty="0"/>
              <a:t>开源的一个前端</a:t>
            </a:r>
            <a:r>
              <a:rPr lang="zh-TW" altLang="en-US" dirty="0" smtClean="0"/>
              <a:t>框架</a:t>
            </a:r>
            <a:r>
              <a:rPr lang="zh-CN" altLang="en-US" dirty="0" smtClean="0"/>
              <a:t>，</a:t>
            </a:r>
            <a:r>
              <a:rPr lang="zh-TW" altLang="en-US" dirty="0" smtClean="0"/>
              <a:t>它</a:t>
            </a:r>
            <a:r>
              <a:rPr lang="zh-TW" altLang="en-US" dirty="0"/>
              <a:t>起源于 </a:t>
            </a:r>
            <a:r>
              <a:rPr lang="en-US" altLang="zh-TW" dirty="0"/>
              <a:t>Facebook </a:t>
            </a:r>
            <a:r>
              <a:rPr lang="zh-TW" altLang="en-US" dirty="0"/>
              <a:t>的内部项</a:t>
            </a:r>
            <a:r>
              <a:rPr lang="zh-TW" altLang="en-US" dirty="0" smtClean="0"/>
              <a:t>目</a:t>
            </a:r>
            <a:r>
              <a:rPr lang="zh-CN" altLang="en-US" dirty="0" smtClean="0"/>
              <a:t>，</a:t>
            </a:r>
            <a:r>
              <a:rPr lang="zh-TW" altLang="en-US" dirty="0" smtClean="0"/>
              <a:t>并</a:t>
            </a:r>
            <a:r>
              <a:rPr lang="zh-TW" altLang="en-US" dirty="0"/>
              <a:t>于 </a:t>
            </a:r>
            <a:r>
              <a:rPr lang="en-US" altLang="zh-TW" dirty="0"/>
              <a:t>2013 </a:t>
            </a:r>
            <a:r>
              <a:rPr lang="zh-TW" altLang="en-US" dirty="0"/>
              <a:t>年 </a:t>
            </a:r>
            <a:r>
              <a:rPr lang="en-US" altLang="zh-TW" dirty="0"/>
              <a:t>5 </a:t>
            </a:r>
            <a:r>
              <a:rPr lang="zh-TW" altLang="en-US" dirty="0"/>
              <a:t>月开</a:t>
            </a:r>
            <a:r>
              <a:rPr lang="zh-TW" altLang="en-US" dirty="0" smtClean="0"/>
              <a:t>源</a:t>
            </a:r>
            <a:r>
              <a:rPr lang="zh-CN" altLang="en-US" dirty="0" smtClean="0"/>
              <a:t>。</a:t>
            </a:r>
            <a:r>
              <a:rPr lang="en-US" altLang="zh-CN" dirty="0"/>
              <a:t>React</a:t>
            </a:r>
            <a:r>
              <a:rPr lang="zh-CN" altLang="en-US" dirty="0"/>
              <a:t>采用组件化的方式开发，通过将</a:t>
            </a:r>
            <a:r>
              <a:rPr lang="en-US" altLang="zh-CN" dirty="0"/>
              <a:t>view</a:t>
            </a:r>
            <a:r>
              <a:rPr lang="zh-CN" altLang="en-US" dirty="0"/>
              <a:t>构建成组件，使得代码更加容易得到复用，能够很好的应用在大项目的开发</a:t>
            </a:r>
            <a:r>
              <a:rPr lang="zh-CN" altLang="en-US" dirty="0" smtClean="0"/>
              <a:t>中。</a:t>
            </a:r>
            <a:endParaRPr lang="en-US" altLang="zh-CN" dirty="0" smtClean="0"/>
          </a:p>
          <a:p>
            <a:r>
              <a:rPr lang="zh-CN" altLang="en-US" dirty="0"/>
              <a:t>在</a:t>
            </a:r>
            <a:r>
              <a:rPr lang="en-US" altLang="zh-CN" dirty="0"/>
              <a:t>React</a:t>
            </a:r>
            <a:r>
              <a:rPr lang="zh-CN" altLang="en-US" dirty="0"/>
              <a:t>中，在</a:t>
            </a:r>
            <a:r>
              <a:rPr lang="en-US" altLang="zh-CN" dirty="0"/>
              <a:t>UI</a:t>
            </a:r>
            <a:r>
              <a:rPr lang="zh-CN" altLang="en-US" dirty="0"/>
              <a:t>上每一个功能相对独立的模块就会被定义为组件。 相对小的组件可以通过组合或者嵌套的方式构成大的组件，最终完成整体</a:t>
            </a:r>
            <a:r>
              <a:rPr lang="en-US" altLang="zh-CN" dirty="0"/>
              <a:t>UI</a:t>
            </a:r>
            <a:r>
              <a:rPr lang="zh-CN" altLang="en-US" dirty="0"/>
              <a:t>的构建</a:t>
            </a:r>
            <a:r>
              <a:rPr lang="zh-CN" altLang="en-US" dirty="0" smtClean="0"/>
              <a:t>。因此</a:t>
            </a:r>
            <a:r>
              <a:rPr lang="zh-CN" altLang="en-US" dirty="0"/>
              <a:t>，整个</a:t>
            </a:r>
            <a:r>
              <a:rPr lang="en-US" altLang="zh-CN" dirty="0"/>
              <a:t>UI</a:t>
            </a:r>
            <a:r>
              <a:rPr lang="zh-CN" altLang="en-US" dirty="0"/>
              <a:t>是一个通过小组件构成的大组件，而且每个组件只关心自己部分的逻辑，彼此独</a:t>
            </a:r>
            <a:r>
              <a:rPr lang="zh-CN" altLang="en-US" dirty="0" smtClean="0"/>
              <a:t>立。</a:t>
            </a:r>
            <a:endParaRPr lang="en-US" altLang="zh-CN" dirty="0" smtClean="0"/>
          </a:p>
          <a:p>
            <a:endParaRPr lang="en-US" altLang="zh-CN" dirty="0" smtClean="0"/>
          </a:p>
          <a:p>
            <a:r>
              <a:rPr lang="en-US" altLang="zh-CN" dirty="0" smtClean="0"/>
              <a:t>React</a:t>
            </a:r>
            <a:r>
              <a:rPr lang="zh-CN" altLang="en-US" dirty="0"/>
              <a:t>认为一个组件应该具有如下特征</a:t>
            </a:r>
            <a:r>
              <a:rPr lang="zh-CN" altLang="en-US" dirty="0" smtClean="0"/>
              <a:t>：</a:t>
            </a:r>
            <a:endParaRPr lang="zh-CN" altLang="en-US" dirty="0"/>
          </a:p>
          <a:p>
            <a:r>
              <a:rPr lang="en-US" altLang="zh-CN" dirty="0"/>
              <a:t> </a:t>
            </a:r>
            <a:r>
              <a:rPr lang="en-US" altLang="zh-CN" dirty="0" smtClean="0"/>
              <a:t>    </a:t>
            </a:r>
            <a:r>
              <a:rPr lang="zh-CN" altLang="en-US" dirty="0" smtClean="0"/>
              <a:t>可</a:t>
            </a:r>
            <a:r>
              <a:rPr lang="zh-CN" altLang="en-US" dirty="0"/>
              <a:t>组合（</a:t>
            </a:r>
            <a:r>
              <a:rPr lang="en-US" altLang="zh-CN" dirty="0" err="1"/>
              <a:t>Composeable</a:t>
            </a:r>
            <a:r>
              <a:rPr lang="zh-CN" altLang="en-US" dirty="0"/>
              <a:t>）：一个组件易于和其它组件一起使用，或者嵌套在另一个组件内部。如果一个组件内部创建了另一个组件，那么说父组件拥有它创建的子组件，通过这个特性，一个复杂的</a:t>
            </a:r>
            <a:r>
              <a:rPr lang="en-US" altLang="zh-CN" dirty="0"/>
              <a:t>UI</a:t>
            </a:r>
            <a:r>
              <a:rPr lang="zh-CN" altLang="en-US" dirty="0"/>
              <a:t>可以拆分成多个简单的</a:t>
            </a:r>
            <a:r>
              <a:rPr lang="en-US" altLang="zh-CN" dirty="0"/>
              <a:t>UI</a:t>
            </a:r>
            <a:r>
              <a:rPr lang="zh-CN" altLang="en-US" dirty="0"/>
              <a:t>组件</a:t>
            </a:r>
            <a:r>
              <a:rPr lang="zh-CN" altLang="en-US" dirty="0" smtClean="0"/>
              <a:t>；</a:t>
            </a:r>
            <a:endParaRPr lang="zh-CN" altLang="en-US" dirty="0"/>
          </a:p>
          <a:p>
            <a:r>
              <a:rPr lang="en-US" altLang="zh-CN" dirty="0"/>
              <a:t> </a:t>
            </a:r>
            <a:r>
              <a:rPr lang="en-US" altLang="zh-CN" dirty="0" smtClean="0"/>
              <a:t>    </a:t>
            </a:r>
            <a:r>
              <a:rPr lang="zh-CN" altLang="en-US" dirty="0" smtClean="0"/>
              <a:t>可</a:t>
            </a:r>
            <a:r>
              <a:rPr lang="zh-CN" altLang="en-US" dirty="0"/>
              <a:t>重用（</a:t>
            </a:r>
            <a:r>
              <a:rPr lang="en-US" altLang="zh-CN" dirty="0"/>
              <a:t>Reusable</a:t>
            </a:r>
            <a:r>
              <a:rPr lang="zh-CN" altLang="en-US" dirty="0"/>
              <a:t>）：每个组件都是具有独立功能的，它可以被使用在多个</a:t>
            </a:r>
            <a:r>
              <a:rPr lang="en-US" altLang="zh-CN" dirty="0"/>
              <a:t>UI</a:t>
            </a:r>
            <a:r>
              <a:rPr lang="zh-CN" altLang="en-US" dirty="0"/>
              <a:t>场景</a:t>
            </a:r>
            <a:r>
              <a:rPr lang="zh-CN" altLang="en-US" dirty="0" smtClean="0"/>
              <a:t>；</a:t>
            </a:r>
            <a:endParaRPr lang="zh-CN" altLang="en-US" dirty="0"/>
          </a:p>
          <a:p>
            <a:r>
              <a:rPr lang="en-US" altLang="zh-CN" dirty="0"/>
              <a:t> </a:t>
            </a:r>
            <a:r>
              <a:rPr lang="en-US" altLang="zh-CN" dirty="0" smtClean="0"/>
              <a:t>    </a:t>
            </a:r>
            <a:r>
              <a:rPr lang="zh-CN" altLang="en-US" dirty="0" smtClean="0"/>
              <a:t>可</a:t>
            </a:r>
            <a:r>
              <a:rPr lang="zh-CN" altLang="en-US" dirty="0"/>
              <a:t>维护（</a:t>
            </a:r>
            <a:r>
              <a:rPr lang="en-US" altLang="zh-CN" dirty="0"/>
              <a:t>Maintainable</a:t>
            </a:r>
            <a:r>
              <a:rPr lang="zh-CN" altLang="en-US" dirty="0"/>
              <a:t>）：每个小的组件仅仅包含自身的逻辑，更容易被理解和维</a:t>
            </a:r>
            <a:r>
              <a:rPr lang="zh-CN" altLang="en-US" dirty="0" smtClean="0"/>
              <a:t>护。</a:t>
            </a:r>
            <a:endParaRPr lang="zh-TW" altLang="en-US" dirty="0"/>
          </a:p>
        </p:txBody>
      </p:sp>
    </p:spTree>
    <p:extLst>
      <p:ext uri="{BB962C8B-B14F-4D97-AF65-F5344CB8AC3E}">
        <p14:creationId xmlns:p14="http://schemas.microsoft.com/office/powerpoint/2010/main" val="129099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应</a:t>
            </a:r>
            <a:r>
              <a:rPr lang="zh-CN" altLang="en-US" sz="2400" b="1" dirty="0" smtClean="0">
                <a:solidFill>
                  <a:prstClr val="black"/>
                </a:solidFill>
                <a:latin typeface="微软雅黑" pitchFamily="34" charset="-122"/>
                <a:ea typeface="微软雅黑" pitchFamily="34" charset="-122"/>
              </a:rPr>
              <a:t>用集成</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958196" y="1112808"/>
            <a:ext cx="8091578" cy="6186309"/>
          </a:xfrm>
          <a:prstGeom prst="rect">
            <a:avLst/>
          </a:prstGeom>
          <a:noFill/>
        </p:spPr>
        <p:txBody>
          <a:bodyPr wrap="square" rtlCol="0">
            <a:spAutoFit/>
          </a:bodyPr>
          <a:lstStyle/>
          <a:p>
            <a:pPr fontAlgn="base"/>
            <a:r>
              <a:rPr lang="zh-CN" altLang="zh-TW" dirty="0" smtClean="0"/>
              <a:t>配置项</a:t>
            </a:r>
            <a:r>
              <a:rPr lang="zh-CN" altLang="zh-TW" dirty="0"/>
              <a:t>目结</a:t>
            </a:r>
            <a:r>
              <a:rPr lang="zh-CN" altLang="zh-TW" dirty="0" smtClean="0"/>
              <a:t>构</a:t>
            </a:r>
            <a:r>
              <a:rPr lang="zh-CN" altLang="en-US" dirty="0" smtClean="0"/>
              <a:t>和 </a:t>
            </a:r>
            <a:r>
              <a:rPr lang="en-US" altLang="zh-TW" dirty="0" smtClean="0"/>
              <a:t>React </a:t>
            </a:r>
            <a:r>
              <a:rPr lang="en-US" altLang="zh-TW" dirty="0"/>
              <a:t>Native </a:t>
            </a:r>
            <a:r>
              <a:rPr lang="zh-CN" altLang="zh-TW" dirty="0"/>
              <a:t>依</a:t>
            </a:r>
            <a:r>
              <a:rPr lang="zh-CN" altLang="zh-TW" dirty="0" smtClean="0"/>
              <a:t>赖</a:t>
            </a:r>
            <a:endParaRPr lang="en-US" altLang="zh-CN" dirty="0" smtClean="0"/>
          </a:p>
          <a:p>
            <a:r>
              <a:rPr lang="en-US" altLang="zh-TW" dirty="0" smtClean="0"/>
              <a:t>    1</a:t>
            </a:r>
            <a:r>
              <a:rPr lang="en-US" altLang="zh-TW" dirty="0"/>
              <a:t>.</a:t>
            </a:r>
            <a:r>
              <a:rPr lang="zh-CN" altLang="zh-TW" dirty="0"/>
              <a:t>创建项目目录结构</a:t>
            </a:r>
            <a:endParaRPr lang="zh-TW" altLang="zh-TW" dirty="0"/>
          </a:p>
          <a:p>
            <a:r>
              <a:rPr lang="en-US" altLang="zh-CN" dirty="0" smtClean="0"/>
              <a:t>	</a:t>
            </a:r>
            <a:r>
              <a:rPr lang="zh-CN" altLang="zh-TW" dirty="0" smtClean="0"/>
              <a:t>首先</a:t>
            </a:r>
            <a:r>
              <a:rPr lang="zh-CN" altLang="zh-TW" dirty="0"/>
              <a:t>创建一个空目录用于存放</a:t>
            </a:r>
            <a:r>
              <a:rPr lang="en-US" altLang="zh-TW" dirty="0"/>
              <a:t> React Native </a:t>
            </a:r>
            <a:r>
              <a:rPr lang="zh-CN" altLang="zh-TW" dirty="0"/>
              <a:t>项目，然后在其中创建一个</a:t>
            </a:r>
            <a:r>
              <a:rPr lang="en-US" altLang="zh-TW" dirty="0"/>
              <a:t>/android</a:t>
            </a:r>
            <a:r>
              <a:rPr lang="zh-CN" altLang="zh-TW" dirty="0"/>
              <a:t>子目录，把你现有的</a:t>
            </a:r>
            <a:r>
              <a:rPr lang="en-US" altLang="zh-TW" dirty="0"/>
              <a:t> Android </a:t>
            </a:r>
            <a:r>
              <a:rPr lang="zh-CN" altLang="zh-TW" dirty="0"/>
              <a:t>项目拷贝到</a:t>
            </a:r>
            <a:r>
              <a:rPr lang="en-US" altLang="zh-TW" dirty="0"/>
              <a:t>/android</a:t>
            </a:r>
            <a:r>
              <a:rPr lang="zh-CN" altLang="zh-TW" dirty="0"/>
              <a:t>子目录中</a:t>
            </a:r>
            <a:r>
              <a:rPr lang="zh-CN" altLang="zh-TW" dirty="0" smtClean="0"/>
              <a:t>。</a:t>
            </a:r>
            <a:endParaRPr lang="en-US" altLang="zh-CN" dirty="0" smtClean="0"/>
          </a:p>
          <a:p>
            <a:endParaRPr lang="zh-TW" altLang="zh-TW" dirty="0"/>
          </a:p>
          <a:p>
            <a:pPr fontAlgn="base"/>
            <a:r>
              <a:rPr lang="en-US" altLang="zh-TW" dirty="0"/>
              <a:t> </a:t>
            </a:r>
            <a:r>
              <a:rPr lang="en-US" altLang="zh-TW" dirty="0" smtClean="0"/>
              <a:t>   2.</a:t>
            </a:r>
            <a:r>
              <a:rPr lang="zh-CN" altLang="zh-TW" dirty="0"/>
              <a:t>根目录创</a:t>
            </a:r>
            <a:r>
              <a:rPr lang="zh-CN" altLang="zh-TW" dirty="0" smtClean="0"/>
              <a:t>建</a:t>
            </a:r>
            <a:r>
              <a:rPr lang="en-US" altLang="zh-CN" dirty="0" smtClean="0"/>
              <a:t> </a:t>
            </a:r>
            <a:r>
              <a:rPr lang="en-US" altLang="zh-TW" dirty="0" err="1" smtClean="0"/>
              <a:t>package.json</a:t>
            </a:r>
            <a:r>
              <a:rPr lang="en-US" altLang="zh-TW" dirty="0" smtClean="0"/>
              <a:t> </a:t>
            </a:r>
            <a:r>
              <a:rPr lang="zh-CN" altLang="zh-TW" dirty="0" smtClean="0"/>
              <a:t>文件</a:t>
            </a:r>
            <a:endParaRPr lang="en-US" altLang="zh-CN" dirty="0"/>
          </a:p>
          <a:p>
            <a:pPr fontAlgn="base"/>
            <a:r>
              <a:rPr lang="en-US" altLang="zh-CN" dirty="0" smtClean="0"/>
              <a:t>	</a:t>
            </a:r>
            <a:r>
              <a:rPr lang="zh-CN" altLang="en-US" dirty="0" smtClean="0"/>
              <a:t>填入以下信息</a:t>
            </a:r>
            <a:endParaRPr lang="en-US" altLang="zh-CN" dirty="0" smtClean="0"/>
          </a:p>
          <a:p>
            <a:pPr fontAlgn="base"/>
            <a:endParaRPr lang="en-US" altLang="zh-CN" dirty="0"/>
          </a:p>
          <a:p>
            <a:pPr fontAlgn="base"/>
            <a:endParaRPr lang="en-US" altLang="zh-CN" dirty="0" smtClean="0"/>
          </a:p>
          <a:p>
            <a:pPr fontAlgn="base"/>
            <a:endParaRPr lang="en-US" altLang="zh-CN" dirty="0"/>
          </a:p>
          <a:p>
            <a:pPr fontAlgn="base"/>
            <a:endParaRPr lang="en-US" altLang="zh-CN" dirty="0" smtClean="0"/>
          </a:p>
          <a:p>
            <a:pPr fontAlgn="base"/>
            <a:endParaRPr lang="en-US" altLang="zh-CN" dirty="0"/>
          </a:p>
          <a:p>
            <a:pPr fontAlgn="base"/>
            <a:endParaRPr lang="en-US" altLang="zh-CN" dirty="0" smtClean="0"/>
          </a:p>
          <a:p>
            <a:pPr fontAlgn="base"/>
            <a:endParaRPr lang="en-US" altLang="zh-CN" dirty="0"/>
          </a:p>
          <a:p>
            <a:pPr fontAlgn="base"/>
            <a:endParaRPr lang="en-US" altLang="zh-CN" dirty="0" smtClean="0"/>
          </a:p>
          <a:p>
            <a:pPr fontAlgn="base"/>
            <a:endParaRPr lang="en-US" altLang="zh-CN" dirty="0" smtClean="0"/>
          </a:p>
          <a:p>
            <a:pPr fontAlgn="base"/>
            <a:endParaRPr lang="en-US" altLang="zh-CN" dirty="0" smtClean="0"/>
          </a:p>
          <a:p>
            <a:pPr fontAlgn="base"/>
            <a:r>
              <a:rPr lang="en-US" altLang="zh-CN" dirty="0" smtClean="0"/>
              <a:t>    3.</a:t>
            </a:r>
            <a:r>
              <a:rPr lang="zh-CN" altLang="en-US" dirty="0" smtClean="0"/>
              <a:t>安装依赖</a:t>
            </a:r>
            <a:endParaRPr lang="en-US" altLang="zh-CN" dirty="0" smtClean="0"/>
          </a:p>
          <a:p>
            <a:pPr fontAlgn="base"/>
            <a:r>
              <a:rPr lang="en-US" altLang="zh-TW" dirty="0" smtClean="0"/>
              <a:t>	</a:t>
            </a:r>
            <a:r>
              <a:rPr lang="zh-TW" altLang="en-US" dirty="0" smtClean="0"/>
              <a:t>安装 </a:t>
            </a:r>
            <a:r>
              <a:rPr lang="en-US" altLang="zh-CN" dirty="0" smtClean="0"/>
              <a:t>react-native </a:t>
            </a:r>
            <a:r>
              <a:rPr lang="zh-CN" altLang="en-US" dirty="0" smtClean="0"/>
              <a:t>和</a:t>
            </a:r>
            <a:r>
              <a:rPr lang="zh-CN" altLang="en-US" dirty="0"/>
              <a:t>指定</a:t>
            </a:r>
            <a:r>
              <a:rPr lang="zh-CN" altLang="en-US" dirty="0" smtClean="0"/>
              <a:t>版本 </a:t>
            </a:r>
            <a:r>
              <a:rPr lang="en-US" altLang="zh-CN" dirty="0" smtClean="0"/>
              <a:t>react </a:t>
            </a:r>
            <a:r>
              <a:rPr lang="zh-CN" altLang="en-US" dirty="0" smtClean="0"/>
              <a:t>。</a:t>
            </a:r>
            <a:r>
              <a:rPr lang="en-US" altLang="zh-CN" dirty="0" smtClean="0"/>
              <a:t>react</a:t>
            </a:r>
            <a:r>
              <a:rPr lang="zh-CN" altLang="en-US" dirty="0" smtClean="0"/>
              <a:t>的版本在安装 </a:t>
            </a:r>
            <a:r>
              <a:rPr lang="en-US" altLang="zh-CN" dirty="0"/>
              <a:t>react-native</a:t>
            </a:r>
            <a:r>
              <a:rPr lang="zh-CN" altLang="en-US" dirty="0" smtClean="0"/>
              <a:t> 会给出。</a:t>
            </a:r>
            <a:endParaRPr lang="en-US" altLang="zh-CN" dirty="0" smtClean="0"/>
          </a:p>
          <a:p>
            <a:pPr fontAlgn="base"/>
            <a:r>
              <a:rPr lang="en-US" altLang="zh-CN" dirty="0"/>
              <a:t>	</a:t>
            </a:r>
            <a:endParaRPr lang="en-US" altLang="zh-CN" dirty="0" smtClean="0"/>
          </a:p>
          <a:p>
            <a:pPr fontAlgn="base"/>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896" y="4833060"/>
            <a:ext cx="7400925" cy="86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592" y="3144133"/>
            <a:ext cx="6633535" cy="169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64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应</a:t>
            </a:r>
            <a:r>
              <a:rPr lang="zh-CN" altLang="en-US" sz="2400" b="1" dirty="0" smtClean="0">
                <a:solidFill>
                  <a:prstClr val="black"/>
                </a:solidFill>
                <a:latin typeface="微软雅黑" pitchFamily="34" charset="-122"/>
                <a:ea typeface="微软雅黑" pitchFamily="34" charset="-122"/>
              </a:rPr>
              <a:t>用集成</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846051" y="940279"/>
            <a:ext cx="8997351" cy="5632311"/>
          </a:xfrm>
          <a:prstGeom prst="rect">
            <a:avLst/>
          </a:prstGeom>
          <a:noFill/>
        </p:spPr>
        <p:txBody>
          <a:bodyPr wrap="square" rtlCol="0">
            <a:spAutoFit/>
          </a:bodyPr>
          <a:lstStyle/>
          <a:p>
            <a:pPr fontAlgn="base"/>
            <a:r>
              <a:rPr lang="zh-CN" altLang="zh-TW" dirty="0"/>
              <a:t>配置</a:t>
            </a:r>
            <a:r>
              <a:rPr lang="en-US" altLang="zh-TW" dirty="0"/>
              <a:t>Android</a:t>
            </a:r>
            <a:r>
              <a:rPr lang="zh-CN" altLang="zh-TW" dirty="0" smtClean="0"/>
              <a:t>工程</a:t>
            </a:r>
            <a:endParaRPr lang="en-US" altLang="zh-CN" dirty="0">
              <a:solidFill>
                <a:prstClr val="black"/>
              </a:solidFill>
            </a:endParaRPr>
          </a:p>
          <a:p>
            <a:pPr fontAlgn="base"/>
            <a:r>
              <a:rPr lang="en-US" altLang="zh-CN" dirty="0" smtClean="0"/>
              <a:t>    1.</a:t>
            </a:r>
            <a:r>
              <a:rPr lang="zh-CN" altLang="zh-TW" dirty="0"/>
              <a:t>添加</a:t>
            </a:r>
            <a:r>
              <a:rPr lang="en-US" altLang="zh-TW" dirty="0"/>
              <a:t> React Native </a:t>
            </a:r>
            <a:r>
              <a:rPr lang="zh-CN" altLang="zh-TW" dirty="0"/>
              <a:t>依</a:t>
            </a:r>
            <a:r>
              <a:rPr lang="zh-CN" altLang="zh-TW" dirty="0" smtClean="0"/>
              <a:t>赖</a:t>
            </a:r>
            <a:endParaRPr lang="en-US" altLang="zh-CN" dirty="0" smtClean="0"/>
          </a:p>
          <a:p>
            <a:r>
              <a:rPr lang="en-US" altLang="zh-CN" dirty="0"/>
              <a:t>	</a:t>
            </a:r>
            <a:r>
              <a:rPr lang="zh-CN" altLang="zh-TW" dirty="0"/>
              <a:t>在你的</a:t>
            </a:r>
            <a:r>
              <a:rPr lang="en-US" altLang="zh-TW" dirty="0"/>
              <a:t> app </a:t>
            </a:r>
            <a:r>
              <a:rPr lang="zh-CN" altLang="zh-TW" dirty="0"/>
              <a:t>中</a:t>
            </a:r>
            <a:r>
              <a:rPr lang="en-US" altLang="zh-TW" dirty="0"/>
              <a:t> </a:t>
            </a:r>
            <a:r>
              <a:rPr lang="en-US" altLang="zh-TW" dirty="0" err="1"/>
              <a:t>build.gradle</a:t>
            </a:r>
            <a:r>
              <a:rPr lang="en-US" altLang="zh-TW" dirty="0"/>
              <a:t> </a:t>
            </a:r>
            <a:r>
              <a:rPr lang="zh-CN" altLang="zh-TW" dirty="0"/>
              <a:t>文件中添加</a:t>
            </a:r>
            <a:r>
              <a:rPr lang="en-US" altLang="zh-TW" dirty="0"/>
              <a:t> React Native </a:t>
            </a:r>
            <a:r>
              <a:rPr lang="zh-CN" altLang="zh-TW" dirty="0"/>
              <a:t>依赖</a:t>
            </a:r>
            <a:r>
              <a:rPr lang="en-US" altLang="zh-TW" dirty="0"/>
              <a:t>:</a:t>
            </a:r>
            <a:endParaRPr lang="zh-TW" altLang="zh-TW" dirty="0"/>
          </a:p>
          <a:p>
            <a:r>
              <a:rPr lang="en-US" altLang="zh-TW" dirty="0" smtClean="0"/>
              <a:t>	</a:t>
            </a:r>
            <a:r>
              <a:rPr lang="en-US" altLang="zh-TW" b="1" dirty="0" smtClean="0"/>
              <a:t>dependencies </a:t>
            </a:r>
            <a:r>
              <a:rPr lang="en-US" altLang="zh-TW" b="1" dirty="0"/>
              <a:t>{</a:t>
            </a:r>
            <a:endParaRPr lang="zh-TW" altLang="zh-TW" b="1" dirty="0"/>
          </a:p>
          <a:p>
            <a:r>
              <a:rPr lang="en-US" altLang="zh-TW" b="1" dirty="0"/>
              <a:t>    </a:t>
            </a:r>
            <a:r>
              <a:rPr lang="en-US" altLang="zh-TW" b="1" dirty="0" smtClean="0"/>
              <a:t>		implementation </a:t>
            </a:r>
            <a:r>
              <a:rPr lang="en-US" altLang="zh-TW" b="1" dirty="0"/>
              <a:t>"</a:t>
            </a:r>
            <a:r>
              <a:rPr lang="en-US" altLang="zh-TW" b="1" dirty="0" err="1"/>
              <a:t>com.facebook.react:react-native</a:t>
            </a:r>
            <a:r>
              <a:rPr lang="en-US" altLang="zh-TW" b="1" dirty="0"/>
              <a:t>:+"</a:t>
            </a:r>
            <a:endParaRPr lang="zh-TW" altLang="zh-TW" b="1" dirty="0"/>
          </a:p>
          <a:p>
            <a:r>
              <a:rPr lang="en-US" altLang="zh-TW" b="1" dirty="0" smtClean="0"/>
              <a:t>	}</a:t>
            </a:r>
            <a:endParaRPr lang="zh-TW" altLang="zh-TW" b="1" dirty="0"/>
          </a:p>
          <a:p>
            <a:pPr fontAlgn="base"/>
            <a:endParaRPr lang="en-US" altLang="zh-CN" dirty="0" smtClean="0"/>
          </a:p>
          <a:p>
            <a:pPr fontAlgn="base"/>
            <a:r>
              <a:rPr lang="en-US" altLang="zh-TW" dirty="0">
                <a:solidFill>
                  <a:prstClr val="black"/>
                </a:solidFill>
              </a:rPr>
              <a:t> </a:t>
            </a:r>
            <a:r>
              <a:rPr lang="en-US" altLang="zh-TW" dirty="0" smtClean="0">
                <a:solidFill>
                  <a:prstClr val="black"/>
                </a:solidFill>
              </a:rPr>
              <a:t>   2.</a:t>
            </a:r>
            <a:r>
              <a:rPr lang="zh-CN" altLang="zh-TW" dirty="0"/>
              <a:t>添加</a:t>
            </a:r>
            <a:r>
              <a:rPr lang="en-US" altLang="zh-TW" dirty="0" smtClean="0"/>
              <a:t>maven</a:t>
            </a:r>
          </a:p>
          <a:p>
            <a:r>
              <a:rPr lang="en-US" altLang="zh-CN" dirty="0" smtClean="0"/>
              <a:t>	</a:t>
            </a:r>
            <a:r>
              <a:rPr lang="zh-CN" altLang="zh-TW" dirty="0" smtClean="0"/>
              <a:t>在</a:t>
            </a:r>
            <a:r>
              <a:rPr lang="zh-CN" altLang="zh-TW" dirty="0"/>
              <a:t>项目的</a:t>
            </a:r>
            <a:r>
              <a:rPr lang="en-US" altLang="zh-TW" dirty="0"/>
              <a:t> </a:t>
            </a:r>
            <a:r>
              <a:rPr lang="en-US" altLang="zh-TW" dirty="0" err="1"/>
              <a:t>build.gradle</a:t>
            </a:r>
            <a:r>
              <a:rPr lang="en-US" altLang="zh-TW" dirty="0"/>
              <a:t> </a:t>
            </a:r>
            <a:r>
              <a:rPr lang="zh-CN" altLang="zh-TW" dirty="0"/>
              <a:t>文件中为</a:t>
            </a:r>
            <a:r>
              <a:rPr lang="en-US" altLang="zh-TW" dirty="0"/>
              <a:t> React Native </a:t>
            </a:r>
            <a:r>
              <a:rPr lang="zh-CN" altLang="zh-TW" dirty="0"/>
              <a:t>添加一个</a:t>
            </a:r>
            <a:r>
              <a:rPr lang="en-US" altLang="zh-TW" dirty="0"/>
              <a:t> maven </a:t>
            </a:r>
            <a:r>
              <a:rPr lang="zh-CN" altLang="zh-TW" dirty="0"/>
              <a:t>依赖的入口，必须写在</a:t>
            </a:r>
            <a:r>
              <a:rPr lang="en-US" altLang="zh-TW" dirty="0"/>
              <a:t> "</a:t>
            </a:r>
            <a:r>
              <a:rPr lang="en-US" altLang="zh-TW" dirty="0" err="1"/>
              <a:t>allprojects</a:t>
            </a:r>
            <a:r>
              <a:rPr lang="en-US" altLang="zh-TW" dirty="0"/>
              <a:t>" </a:t>
            </a:r>
            <a:r>
              <a:rPr lang="zh-CN" altLang="zh-TW" dirty="0"/>
              <a:t>代码块中</a:t>
            </a:r>
            <a:r>
              <a:rPr lang="en-US" altLang="zh-TW" dirty="0" smtClean="0"/>
              <a:t>:</a:t>
            </a:r>
            <a:endParaRPr lang="zh-TW" altLang="zh-TW" dirty="0"/>
          </a:p>
          <a:p>
            <a:pPr lvl="2"/>
            <a:r>
              <a:rPr lang="en-US" altLang="zh-TW" b="1" dirty="0"/>
              <a:t> repositories {</a:t>
            </a:r>
            <a:endParaRPr lang="zh-TW" altLang="zh-TW" b="1" dirty="0"/>
          </a:p>
          <a:p>
            <a:pPr lvl="2"/>
            <a:r>
              <a:rPr lang="en-US" altLang="zh-TW" b="1" dirty="0"/>
              <a:t>        maven {</a:t>
            </a:r>
            <a:endParaRPr lang="zh-TW" altLang="zh-TW" b="1" dirty="0"/>
          </a:p>
          <a:p>
            <a:pPr lvl="2"/>
            <a:r>
              <a:rPr lang="en-US" altLang="zh-TW" b="1" dirty="0"/>
              <a:t>            </a:t>
            </a:r>
            <a:r>
              <a:rPr lang="en-US" altLang="zh-TW" b="1" dirty="0" err="1"/>
              <a:t>url</a:t>
            </a:r>
            <a:r>
              <a:rPr lang="en-US" altLang="zh-TW" b="1" dirty="0"/>
              <a:t> "$</a:t>
            </a:r>
            <a:r>
              <a:rPr lang="en-US" altLang="zh-TW" b="1" dirty="0" err="1"/>
              <a:t>rootDir</a:t>
            </a:r>
            <a:r>
              <a:rPr lang="en-US" altLang="zh-TW" b="1" dirty="0"/>
              <a:t>/../</a:t>
            </a:r>
            <a:r>
              <a:rPr lang="en-US" altLang="zh-TW" b="1" dirty="0" err="1"/>
              <a:t>node_modules</a:t>
            </a:r>
            <a:r>
              <a:rPr lang="en-US" altLang="zh-TW" b="1" dirty="0"/>
              <a:t>/react-native/android"</a:t>
            </a:r>
            <a:endParaRPr lang="zh-TW" altLang="zh-TW" b="1" dirty="0"/>
          </a:p>
          <a:p>
            <a:pPr lvl="2"/>
            <a:r>
              <a:rPr lang="en-US" altLang="zh-TW" b="1" dirty="0"/>
              <a:t>        </a:t>
            </a:r>
            <a:r>
              <a:rPr lang="en-US" altLang="zh-CN" b="1" dirty="0"/>
              <a:t>}</a:t>
            </a:r>
            <a:r>
              <a:rPr lang="en-US" altLang="zh-TW" b="1" dirty="0" smtClean="0"/>
              <a:t> </a:t>
            </a:r>
            <a:r>
              <a:rPr lang="en-US" altLang="zh-TW" b="1" dirty="0"/>
              <a:t>}</a:t>
            </a:r>
            <a:endParaRPr lang="zh-TW" altLang="zh-TW" b="1" dirty="0"/>
          </a:p>
          <a:p>
            <a:pPr fontAlgn="base"/>
            <a:endParaRPr lang="en-US" altLang="zh-TW" dirty="0" smtClean="0"/>
          </a:p>
          <a:p>
            <a:pPr fontAlgn="base"/>
            <a:r>
              <a:rPr lang="en-US" altLang="zh-TW" dirty="0">
                <a:solidFill>
                  <a:prstClr val="black"/>
                </a:solidFill>
              </a:rPr>
              <a:t> </a:t>
            </a:r>
            <a:r>
              <a:rPr lang="en-US" altLang="zh-TW" dirty="0" smtClean="0">
                <a:solidFill>
                  <a:prstClr val="black"/>
                </a:solidFill>
              </a:rPr>
              <a:t>   3.</a:t>
            </a:r>
            <a:r>
              <a:rPr lang="zh-CN" altLang="zh-TW" dirty="0"/>
              <a:t>配置权</a:t>
            </a:r>
            <a:r>
              <a:rPr lang="zh-CN" altLang="zh-TW" dirty="0" smtClean="0"/>
              <a:t>限</a:t>
            </a:r>
            <a:endParaRPr lang="en-US" altLang="zh-CN" dirty="0" smtClean="0"/>
          </a:p>
          <a:p>
            <a:r>
              <a:rPr lang="en-US" altLang="zh-TW" b="1" dirty="0" smtClean="0"/>
              <a:t>&lt;</a:t>
            </a:r>
            <a:r>
              <a:rPr lang="en-US" altLang="zh-TW" b="1" dirty="0"/>
              <a:t>uses-permission </a:t>
            </a:r>
            <a:r>
              <a:rPr lang="en-US" altLang="zh-TW" b="1" dirty="0" err="1"/>
              <a:t>android:name</a:t>
            </a:r>
            <a:r>
              <a:rPr lang="en-US" altLang="zh-TW" b="1" dirty="0"/>
              <a:t>="</a:t>
            </a:r>
            <a:r>
              <a:rPr lang="en-US" altLang="zh-TW" b="1" dirty="0" err="1"/>
              <a:t>android.permission.INTERNET</a:t>
            </a:r>
            <a:r>
              <a:rPr lang="en-US" altLang="zh-TW" b="1" dirty="0"/>
              <a:t>" /&gt;</a:t>
            </a:r>
            <a:endParaRPr lang="zh-TW" altLang="zh-TW" b="1" dirty="0"/>
          </a:p>
          <a:p>
            <a:r>
              <a:rPr lang="en-US" altLang="zh-TW" b="1" dirty="0" smtClean="0"/>
              <a:t>&lt;</a:t>
            </a:r>
            <a:r>
              <a:rPr lang="en-US" altLang="zh-TW" b="1" dirty="0"/>
              <a:t>activity </a:t>
            </a:r>
            <a:r>
              <a:rPr lang="en-US" altLang="zh-TW" b="1" dirty="0" err="1"/>
              <a:t>android:name</a:t>
            </a:r>
            <a:r>
              <a:rPr lang="en-US" altLang="zh-TW" b="1" dirty="0"/>
              <a:t>="</a:t>
            </a:r>
            <a:r>
              <a:rPr lang="en-US" altLang="zh-TW" b="1" dirty="0" err="1"/>
              <a:t>com.facebook.react.devsupport.DevSettingsActivity</a:t>
            </a:r>
            <a:r>
              <a:rPr lang="en-US" altLang="zh-TW" b="1" dirty="0"/>
              <a:t>" /&gt;</a:t>
            </a:r>
            <a:endParaRPr lang="zh-TW" altLang="zh-TW" b="1" dirty="0"/>
          </a:p>
          <a:p>
            <a:pPr fontAlgn="base"/>
            <a:endParaRPr lang="zh-TW" altLang="en-US" dirty="0">
              <a:solidFill>
                <a:prstClr val="black"/>
              </a:solidFill>
            </a:endParaRPr>
          </a:p>
        </p:txBody>
      </p:sp>
    </p:spTree>
    <p:extLst>
      <p:ext uri="{BB962C8B-B14F-4D97-AF65-F5344CB8AC3E}">
        <p14:creationId xmlns:p14="http://schemas.microsoft.com/office/powerpoint/2010/main" val="3812573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应</a:t>
            </a:r>
            <a:r>
              <a:rPr lang="zh-CN" altLang="en-US" sz="2400" b="1" dirty="0" smtClean="0">
                <a:solidFill>
                  <a:prstClr val="black"/>
                </a:solidFill>
                <a:latin typeface="微软雅黑" pitchFamily="34" charset="-122"/>
                <a:ea typeface="微软雅黑" pitchFamily="34" charset="-122"/>
              </a:rPr>
              <a:t>用集成</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613" y="1475117"/>
            <a:ext cx="7964904" cy="5217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891612" y="1078302"/>
            <a:ext cx="3853579" cy="369332"/>
          </a:xfrm>
          <a:prstGeom prst="rect">
            <a:avLst/>
          </a:prstGeom>
          <a:noFill/>
        </p:spPr>
        <p:txBody>
          <a:bodyPr wrap="square" rtlCol="0">
            <a:spAutoFit/>
          </a:bodyPr>
          <a:lstStyle/>
          <a:p>
            <a:r>
              <a:rPr lang="en-US" altLang="zh-CN" dirty="0" smtClean="0"/>
              <a:t>Android</a:t>
            </a:r>
            <a:r>
              <a:rPr lang="zh-CN" altLang="en-US" dirty="0" smtClean="0"/>
              <a:t>代码</a:t>
            </a:r>
            <a:endParaRPr lang="zh-TW" altLang="en-US" dirty="0"/>
          </a:p>
        </p:txBody>
      </p:sp>
    </p:spTree>
    <p:extLst>
      <p:ext uri="{BB962C8B-B14F-4D97-AF65-F5344CB8AC3E}">
        <p14:creationId xmlns:p14="http://schemas.microsoft.com/office/powerpoint/2010/main" val="3812573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应</a:t>
            </a:r>
            <a:r>
              <a:rPr lang="zh-CN" altLang="en-US" sz="2400" b="1" dirty="0" smtClean="0">
                <a:solidFill>
                  <a:prstClr val="black"/>
                </a:solidFill>
                <a:latin typeface="微软雅黑" pitchFamily="34" charset="-122"/>
                <a:ea typeface="微软雅黑" pitchFamily="34" charset="-122"/>
              </a:rPr>
              <a:t>用集成</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721" y="1523532"/>
            <a:ext cx="7562940" cy="523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字方塊 9"/>
          <p:cNvSpPr txBox="1"/>
          <p:nvPr/>
        </p:nvSpPr>
        <p:spPr>
          <a:xfrm>
            <a:off x="1891612" y="1078302"/>
            <a:ext cx="6752056" cy="369332"/>
          </a:xfrm>
          <a:prstGeom prst="rect">
            <a:avLst/>
          </a:prstGeom>
          <a:noFill/>
        </p:spPr>
        <p:txBody>
          <a:bodyPr wrap="square" rtlCol="0">
            <a:spAutoFit/>
          </a:bodyPr>
          <a:lstStyle/>
          <a:p>
            <a:r>
              <a:rPr lang="en-US" altLang="zh-CN" dirty="0" smtClean="0"/>
              <a:t>Activity </a:t>
            </a:r>
            <a:r>
              <a:rPr lang="zh-CN" altLang="en-US" dirty="0"/>
              <a:t>的生命周期回调传递给</a:t>
            </a:r>
            <a:r>
              <a:rPr lang="en-US" altLang="zh-CN" dirty="0" err="1"/>
              <a:t>ReactInstanceManager</a:t>
            </a:r>
            <a:endParaRPr lang="zh-TW" altLang="en-US" dirty="0"/>
          </a:p>
        </p:txBody>
      </p:sp>
    </p:spTree>
    <p:extLst>
      <p:ext uri="{BB962C8B-B14F-4D97-AF65-F5344CB8AC3E}">
        <p14:creationId xmlns:p14="http://schemas.microsoft.com/office/powerpoint/2010/main" val="410733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12576AE-22D0-4C92-B346-09B70DFAB68C}"/>
              </a:ext>
            </a:extLst>
          </p:cNvPr>
          <p:cNvGrpSpPr/>
          <p:nvPr/>
        </p:nvGrpSpPr>
        <p:grpSpPr>
          <a:xfrm flipH="1">
            <a:off x="4368342" y="3253750"/>
            <a:ext cx="7965748" cy="3647280"/>
            <a:chOff x="-16275" y="2464532"/>
            <a:chExt cx="6472597" cy="2736304"/>
          </a:xfrm>
        </p:grpSpPr>
        <p:pic>
          <p:nvPicPr>
            <p:cNvPr id="3" name="图片 2">
              <a:extLst>
                <a:ext uri="{FF2B5EF4-FFF2-40B4-BE49-F238E27FC236}">
                  <a16:creationId xmlns:a16="http://schemas.microsoft.com/office/drawing/2014/main" xmlns="" id="{1879D8C0-FCA8-4EF1-9200-5175FECFBC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4" name="图片 3">
              <a:extLst>
                <a:ext uri="{FF2B5EF4-FFF2-40B4-BE49-F238E27FC236}">
                  <a16:creationId xmlns:a16="http://schemas.microsoft.com/office/drawing/2014/main" xmlns="" id="{F5AA8ED8-F849-41C5-A3DA-6EEFAF26FF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5" name="等腰三角形 4">
              <a:extLst>
                <a:ext uri="{FF2B5EF4-FFF2-40B4-BE49-F238E27FC236}">
                  <a16:creationId xmlns:a16="http://schemas.microsoft.com/office/drawing/2014/main" xmlns="" id="{C0F7ED83-839E-4F68-A972-81B96D6CC1BA}"/>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10" name="Text Placeholder 3">
            <a:extLst>
              <a:ext uri="{FF2B5EF4-FFF2-40B4-BE49-F238E27FC236}">
                <a16:creationId xmlns:a16="http://schemas.microsoft.com/office/drawing/2014/main" xmlns="" id="{09F46A30-17B7-4E15-8D54-59FA5E914290}"/>
              </a:ext>
            </a:extLst>
          </p:cNvPr>
          <p:cNvSpPr txBox="1">
            <a:spLocks/>
          </p:cNvSpPr>
          <p:nvPr/>
        </p:nvSpPr>
        <p:spPr>
          <a:xfrm>
            <a:off x="2206762" y="2562259"/>
            <a:ext cx="1138132" cy="135421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smtClean="0">
                <a:solidFill>
                  <a:schemeClr val="accent1"/>
                </a:solidFill>
                <a:latin typeface="方正姚体" panose="02010601030101010101" pitchFamily="2" charset="-122"/>
                <a:ea typeface="方正姚体" panose="02010601030101010101" pitchFamily="2" charset="-122"/>
                <a:cs typeface="Arial" panose="020B0604020202020204" pitchFamily="34" charset="0"/>
              </a:rPr>
              <a:t>05</a:t>
            </a:r>
            <a:endParaRPr lang="en-US" sz="8800" dirty="0">
              <a:solidFill>
                <a:schemeClr val="accent1"/>
              </a:solidFill>
              <a:latin typeface="方正姚体" panose="02010601030101010101" pitchFamily="2" charset="-122"/>
              <a:ea typeface="方正姚体" panose="02010601030101010101" pitchFamily="2" charset="-122"/>
              <a:cs typeface="Arial" panose="020B0604020202020204" pitchFamily="34" charset="0"/>
            </a:endParaRPr>
          </a:p>
        </p:txBody>
      </p:sp>
      <p:cxnSp>
        <p:nvCxnSpPr>
          <p:cNvPr id="12" name="Straight Connector 13">
            <a:extLst>
              <a:ext uri="{FF2B5EF4-FFF2-40B4-BE49-F238E27FC236}">
                <a16:creationId xmlns:a16="http://schemas.microsoft.com/office/drawing/2014/main" xmlns="" id="{636AF9E6-3605-4777-92E2-21823906F3D5}"/>
              </a:ext>
            </a:extLst>
          </p:cNvPr>
          <p:cNvCxnSpPr/>
          <p:nvPr/>
        </p:nvCxnSpPr>
        <p:spPr>
          <a:xfrm flipH="1">
            <a:off x="1885" y="4110075"/>
            <a:ext cx="5489108"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491159" y="3222115"/>
            <a:ext cx="3254697" cy="523220"/>
          </a:xfrm>
          <a:prstGeom prst="rect">
            <a:avLst/>
          </a:prstGeom>
          <a:noFill/>
        </p:spPr>
        <p:txBody>
          <a:bodyPr wrap="square" rtlCol="0">
            <a:spAutoFit/>
          </a:bodyPr>
          <a:lstStyle/>
          <a:p>
            <a:r>
              <a:rPr lang="zh-CN" altLang="en-US" sz="2800" b="1" dirty="0" smtClean="0">
                <a:solidFill>
                  <a:schemeClr val="tx1">
                    <a:lumMod val="75000"/>
                    <a:lumOff val="25000"/>
                  </a:schemeClr>
                </a:solidFill>
                <a:latin typeface="微软雅黑"/>
                <a:ea typeface="微软雅黑"/>
              </a:rPr>
              <a:t>原生模块</a:t>
            </a:r>
            <a:endParaRPr lang="zh-CN" altLang="en-US" sz="2800" b="1" dirty="0">
              <a:solidFill>
                <a:schemeClr val="tx1">
                  <a:lumMod val="75000"/>
                  <a:lumOff val="25000"/>
                </a:schemeClr>
              </a:solidFill>
              <a:latin typeface="微软雅黑"/>
              <a:ea typeface="微软雅黑"/>
            </a:endParaRPr>
          </a:p>
        </p:txBody>
      </p:sp>
    </p:spTree>
    <p:extLst>
      <p:ext uri="{BB962C8B-B14F-4D97-AF65-F5344CB8AC3E}">
        <p14:creationId xmlns:p14="http://schemas.microsoft.com/office/powerpoint/2010/main" val="169491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原</a:t>
            </a:r>
            <a:r>
              <a:rPr lang="zh-CN" altLang="en-US" sz="2400" b="1" dirty="0" smtClean="0">
                <a:solidFill>
                  <a:prstClr val="black"/>
                </a:solidFill>
                <a:latin typeface="微软雅黑" pitchFamily="34" charset="-122"/>
                <a:ea typeface="微软雅黑" pitchFamily="34" charset="-122"/>
              </a:rPr>
              <a:t>生模块</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08640" y="1552754"/>
            <a:ext cx="9558068" cy="2862322"/>
          </a:xfrm>
          <a:prstGeom prst="rect">
            <a:avLst/>
          </a:prstGeom>
          <a:noFill/>
        </p:spPr>
        <p:txBody>
          <a:bodyPr wrap="square" rtlCol="0">
            <a:spAutoFit/>
          </a:bodyPr>
          <a:lstStyle/>
          <a:p>
            <a:r>
              <a:rPr lang="en-US" altLang="zh-TW" dirty="0" smtClean="0"/>
              <a:t>React Native </a:t>
            </a:r>
            <a:r>
              <a:rPr lang="zh-TW" altLang="en-US" dirty="0" smtClean="0"/>
              <a:t>已经封装了</a:t>
            </a:r>
            <a:r>
              <a:rPr lang="zh-TW" altLang="en-US" dirty="0"/>
              <a:t>大部分最常</a:t>
            </a:r>
            <a:r>
              <a:rPr lang="zh-TW" altLang="en-US" dirty="0" smtClean="0"/>
              <a:t>见的组件，譬如</a:t>
            </a:r>
            <a:r>
              <a:rPr lang="en-US" altLang="zh-TW" dirty="0" err="1" smtClean="0"/>
              <a:t>ScrollView</a:t>
            </a:r>
            <a:r>
              <a:rPr lang="zh-TW" altLang="en-US" dirty="0"/>
              <a:t>和</a:t>
            </a:r>
            <a:r>
              <a:rPr lang="en-US" altLang="zh-TW" dirty="0" err="1" smtClean="0"/>
              <a:t>TextInput</a:t>
            </a:r>
            <a:r>
              <a:rPr lang="zh-CN" altLang="en-US" dirty="0" smtClean="0"/>
              <a:t>，</a:t>
            </a:r>
            <a:r>
              <a:rPr lang="zh-TW" altLang="en-US" dirty="0" smtClean="0"/>
              <a:t>但</a:t>
            </a:r>
            <a:r>
              <a:rPr lang="zh-TW" altLang="en-US" dirty="0"/>
              <a:t>不可能封装全部组</a:t>
            </a:r>
            <a:r>
              <a:rPr lang="zh-TW" altLang="en-US" dirty="0" smtClean="0"/>
              <a:t>件</a:t>
            </a:r>
            <a:r>
              <a:rPr lang="zh-CN" altLang="en-US" dirty="0" smtClean="0"/>
              <a:t>，</a:t>
            </a:r>
            <a:r>
              <a:rPr lang="zh-CN" altLang="en-US" dirty="0"/>
              <a:t>因此</a:t>
            </a:r>
            <a:r>
              <a:rPr lang="en-US" altLang="zh-CN" dirty="0"/>
              <a:t>React </a:t>
            </a:r>
            <a:r>
              <a:rPr lang="en-US" altLang="zh-CN" dirty="0" err="1"/>
              <a:t>Naitve</a:t>
            </a:r>
            <a:r>
              <a:rPr lang="en-US" altLang="zh-CN" dirty="0"/>
              <a:t> </a:t>
            </a:r>
            <a:r>
              <a:rPr lang="zh-CN" altLang="en-US" dirty="0"/>
              <a:t>提供自己封装和植入的组件。包括</a:t>
            </a:r>
            <a:r>
              <a:rPr lang="en-US" altLang="zh-CN" dirty="0"/>
              <a:t>Android</a:t>
            </a:r>
            <a:r>
              <a:rPr lang="zh-CN" altLang="en-US" dirty="0"/>
              <a:t>原生组件和自己封装的</a:t>
            </a:r>
            <a:r>
              <a:rPr lang="en-US" altLang="zh-CN" dirty="0"/>
              <a:t>Android</a:t>
            </a:r>
            <a:r>
              <a:rPr lang="zh-CN" altLang="en-US" dirty="0"/>
              <a:t>组件。</a:t>
            </a:r>
            <a:endParaRPr lang="en-US" altLang="zh-CN" dirty="0"/>
          </a:p>
          <a:p>
            <a:endParaRPr lang="en-US" altLang="zh-TW" dirty="0" smtClean="0"/>
          </a:p>
          <a:p>
            <a:r>
              <a:rPr lang="zh-CN" altLang="en-US" dirty="0" smtClean="0"/>
              <a:t>提供原生视图主要分为以下步骤</a:t>
            </a:r>
            <a:r>
              <a:rPr lang="en-US" altLang="zh-CN" dirty="0" smtClean="0"/>
              <a:t>;</a:t>
            </a:r>
          </a:p>
          <a:p>
            <a:pPr marL="285750" indent="-285750">
              <a:buFont typeface="Wingdings" pitchFamily="2" charset="2"/>
              <a:buChar char="l"/>
            </a:pPr>
            <a:r>
              <a:rPr lang="zh-TW" altLang="en-US" dirty="0" smtClean="0"/>
              <a:t>创</a:t>
            </a:r>
            <a:r>
              <a:rPr lang="zh-TW" altLang="en-US" dirty="0"/>
              <a:t>建一个 </a:t>
            </a:r>
            <a:r>
              <a:rPr lang="en-US" altLang="zh-CN" dirty="0" err="1"/>
              <a:t>ViewManager</a:t>
            </a:r>
            <a:r>
              <a:rPr lang="en-US" altLang="zh-CN" dirty="0"/>
              <a:t> </a:t>
            </a:r>
            <a:r>
              <a:rPr lang="zh-TW" altLang="en-US" dirty="0"/>
              <a:t>的子</a:t>
            </a:r>
            <a:r>
              <a:rPr lang="zh-TW" altLang="en-US" dirty="0" smtClean="0"/>
              <a:t>类</a:t>
            </a:r>
            <a:r>
              <a:rPr lang="zh-CN" altLang="en-US" dirty="0" smtClean="0"/>
              <a:t>。</a:t>
            </a:r>
            <a:endParaRPr lang="zh-TW" altLang="en-US" dirty="0"/>
          </a:p>
          <a:p>
            <a:pPr marL="285750" indent="-285750">
              <a:buFont typeface="Wingdings" pitchFamily="2" charset="2"/>
              <a:buChar char="l"/>
            </a:pPr>
            <a:r>
              <a:rPr lang="zh-TW" altLang="en-US" dirty="0" smtClean="0"/>
              <a:t>实</a:t>
            </a:r>
            <a:r>
              <a:rPr lang="zh-TW" altLang="en-US" dirty="0"/>
              <a:t>现</a:t>
            </a:r>
            <a:r>
              <a:rPr lang="en-US" altLang="zh-CN" dirty="0" err="1"/>
              <a:t>createViewInstance</a:t>
            </a:r>
            <a:r>
              <a:rPr lang="zh-TW" altLang="en-US" dirty="0" smtClean="0"/>
              <a:t>方法</a:t>
            </a:r>
            <a:r>
              <a:rPr lang="zh-CN" altLang="en-US" dirty="0" smtClean="0"/>
              <a:t>。</a:t>
            </a:r>
            <a:endParaRPr lang="zh-TW" altLang="en-US" dirty="0"/>
          </a:p>
          <a:p>
            <a:pPr marL="285750" indent="-285750">
              <a:buFont typeface="Wingdings" pitchFamily="2" charset="2"/>
              <a:buChar char="l"/>
            </a:pPr>
            <a:r>
              <a:rPr lang="zh-TW" altLang="en-US" dirty="0" smtClean="0"/>
              <a:t>导</a:t>
            </a:r>
            <a:r>
              <a:rPr lang="zh-TW" altLang="en-US" dirty="0"/>
              <a:t>出视图的属性设置</a:t>
            </a:r>
            <a:r>
              <a:rPr lang="zh-TW" altLang="en-US" dirty="0" smtClean="0"/>
              <a:t>器</a:t>
            </a:r>
            <a:r>
              <a:rPr lang="zh-CN" altLang="en-US" dirty="0" smtClean="0"/>
              <a:t>，</a:t>
            </a:r>
            <a:r>
              <a:rPr lang="zh-TW" altLang="en-US" dirty="0" smtClean="0"/>
              <a:t>使用</a:t>
            </a:r>
            <a:r>
              <a:rPr lang="en-US" altLang="zh-TW" dirty="0"/>
              <a:t>@</a:t>
            </a:r>
            <a:r>
              <a:rPr lang="en-US" altLang="zh-CN" dirty="0" err="1"/>
              <a:t>ReactProp</a:t>
            </a:r>
            <a:r>
              <a:rPr lang="zh-CN" altLang="en-US" dirty="0"/>
              <a:t>（</a:t>
            </a:r>
            <a:r>
              <a:rPr lang="zh-TW" altLang="en-US" dirty="0"/>
              <a:t>或</a:t>
            </a:r>
            <a:r>
              <a:rPr lang="en-US" altLang="zh-TW" dirty="0"/>
              <a:t>@</a:t>
            </a:r>
            <a:r>
              <a:rPr lang="en-US" altLang="zh-CN" dirty="0" err="1"/>
              <a:t>ReactPropGroup</a:t>
            </a:r>
            <a:r>
              <a:rPr lang="zh-CN" altLang="en-US" dirty="0"/>
              <a:t>）</a:t>
            </a:r>
            <a:r>
              <a:rPr lang="zh-TW" altLang="en-US" dirty="0" smtClean="0"/>
              <a:t>注解</a:t>
            </a:r>
            <a:r>
              <a:rPr lang="zh-CN" altLang="en-US" dirty="0" smtClean="0"/>
              <a:t>。</a:t>
            </a:r>
            <a:endParaRPr lang="zh-TW" altLang="en-US" dirty="0"/>
          </a:p>
          <a:p>
            <a:pPr marL="285750" indent="-285750">
              <a:buFont typeface="Wingdings" pitchFamily="2" charset="2"/>
              <a:buChar char="l"/>
            </a:pPr>
            <a:r>
              <a:rPr lang="zh-TW" altLang="en-US" dirty="0"/>
              <a:t>把这个视图管理类注册到应用程序包的</a:t>
            </a:r>
            <a:r>
              <a:rPr lang="en-US" altLang="zh-CN" dirty="0" err="1"/>
              <a:t>createViewManagers</a:t>
            </a:r>
            <a:r>
              <a:rPr lang="zh-TW" altLang="en-US" dirty="0" smtClean="0"/>
              <a:t>里</a:t>
            </a:r>
            <a:r>
              <a:rPr lang="zh-CN" altLang="en-US" dirty="0" smtClean="0"/>
              <a:t>。</a:t>
            </a:r>
            <a:endParaRPr lang="zh-TW" altLang="en-US" dirty="0"/>
          </a:p>
          <a:p>
            <a:pPr marL="285750" indent="-285750">
              <a:buFont typeface="Wingdings" pitchFamily="2" charset="2"/>
              <a:buChar char="l"/>
            </a:pPr>
            <a:r>
              <a:rPr lang="zh-TW" altLang="en-US" dirty="0"/>
              <a:t>实现 </a:t>
            </a:r>
            <a:r>
              <a:rPr lang="en-US" altLang="zh-CN" dirty="0"/>
              <a:t>JavaScript </a:t>
            </a:r>
            <a:r>
              <a:rPr lang="zh-TW" altLang="en-US" dirty="0"/>
              <a:t>模</a:t>
            </a:r>
            <a:r>
              <a:rPr lang="zh-TW" altLang="en-US" dirty="0" smtClean="0"/>
              <a:t>块</a:t>
            </a:r>
            <a:r>
              <a:rPr lang="zh-CN" altLang="en-US" dirty="0" smtClean="0"/>
              <a:t>。</a:t>
            </a:r>
            <a:endParaRPr lang="en-US" altLang="zh-CN" dirty="0" smtClean="0"/>
          </a:p>
        </p:txBody>
      </p:sp>
    </p:spTree>
    <p:extLst>
      <p:ext uri="{BB962C8B-B14F-4D97-AF65-F5344CB8AC3E}">
        <p14:creationId xmlns:p14="http://schemas.microsoft.com/office/powerpoint/2010/main" val="409169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原</a:t>
            </a:r>
            <a:r>
              <a:rPr lang="zh-CN" altLang="en-US" sz="2400" b="1" dirty="0" smtClean="0">
                <a:solidFill>
                  <a:prstClr val="black"/>
                </a:solidFill>
                <a:latin typeface="微软雅黑" pitchFamily="34" charset="-122"/>
                <a:ea typeface="微软雅黑" pitchFamily="34" charset="-122"/>
              </a:rPr>
              <a:t>生模块</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813759" y="1242204"/>
            <a:ext cx="10745637" cy="4524315"/>
          </a:xfrm>
          <a:prstGeom prst="rect">
            <a:avLst/>
          </a:prstGeom>
          <a:noFill/>
        </p:spPr>
        <p:txBody>
          <a:bodyPr wrap="square" rtlCol="0">
            <a:spAutoFit/>
          </a:bodyPr>
          <a:lstStyle/>
          <a:p>
            <a:r>
              <a:rPr lang="en-US" altLang="zh-TW" dirty="0" smtClean="0"/>
              <a:t>1.</a:t>
            </a:r>
            <a:r>
              <a:rPr lang="zh-TW" altLang="en-US" dirty="0" smtClean="0"/>
              <a:t>创</a:t>
            </a:r>
            <a:r>
              <a:rPr lang="zh-TW" altLang="en-US" dirty="0"/>
              <a:t>建</a:t>
            </a:r>
            <a:r>
              <a:rPr lang="en-US" altLang="zh-TW" dirty="0" err="1"/>
              <a:t>ViewManager</a:t>
            </a:r>
            <a:r>
              <a:rPr lang="zh-TW" altLang="en-US" dirty="0"/>
              <a:t>的子</a:t>
            </a:r>
            <a:r>
              <a:rPr lang="zh-TW" altLang="en-US" dirty="0" smtClean="0"/>
              <a:t>类</a:t>
            </a:r>
            <a:endParaRPr lang="en-US" altLang="zh-TW" dirty="0" smtClean="0"/>
          </a:p>
          <a:p>
            <a:r>
              <a:rPr lang="zh-TW" altLang="en-US" dirty="0" smtClean="0"/>
              <a:t>    创</a:t>
            </a:r>
            <a:r>
              <a:rPr lang="zh-TW" altLang="en-US" dirty="0"/>
              <a:t>建一个视图管理类</a:t>
            </a:r>
            <a:r>
              <a:rPr lang="en-US" altLang="zh-TW" dirty="0" err="1" smtClean="0"/>
              <a:t>ReactImageManager</a:t>
            </a:r>
            <a:r>
              <a:rPr lang="zh-CN" altLang="en-US" dirty="0" smtClean="0"/>
              <a:t>，</a:t>
            </a:r>
            <a:r>
              <a:rPr lang="zh-TW" altLang="en-US" dirty="0" smtClean="0"/>
              <a:t>它</a:t>
            </a:r>
            <a:r>
              <a:rPr lang="zh-TW" altLang="en-US" dirty="0"/>
              <a:t>继承自</a:t>
            </a:r>
            <a:r>
              <a:rPr lang="en-US" altLang="zh-TW" dirty="0" err="1" smtClean="0"/>
              <a:t>SimpleViewManager</a:t>
            </a:r>
            <a:r>
              <a:rPr lang="en-US" altLang="zh-TW" dirty="0" smtClean="0"/>
              <a:t>&lt;</a:t>
            </a:r>
            <a:r>
              <a:rPr lang="en-US" altLang="zh-TW" dirty="0" err="1" smtClean="0"/>
              <a:t>ReactImageView</a:t>
            </a:r>
            <a:r>
              <a:rPr lang="en-US" altLang="zh-TW" dirty="0" smtClean="0"/>
              <a:t>&gt;</a:t>
            </a:r>
            <a:r>
              <a:rPr lang="zh-CN" altLang="en-US" dirty="0" smtClean="0"/>
              <a:t>。</a:t>
            </a:r>
            <a:r>
              <a:rPr lang="en-US" altLang="zh-TW" dirty="0" err="1" smtClean="0"/>
              <a:t>ReactImageView</a:t>
            </a:r>
            <a:r>
              <a:rPr lang="zh-TW" altLang="en-US" dirty="0"/>
              <a:t>是这个视图管理类所管理的对象类</a:t>
            </a:r>
            <a:r>
              <a:rPr lang="zh-TW" altLang="en-US" dirty="0" smtClean="0"/>
              <a:t>型</a:t>
            </a:r>
            <a:r>
              <a:rPr lang="zh-CN" altLang="en-US" dirty="0" smtClean="0"/>
              <a:t>，</a:t>
            </a:r>
            <a:r>
              <a:rPr lang="zh-TW" altLang="en-US" dirty="0" smtClean="0"/>
              <a:t>也就是</a:t>
            </a:r>
            <a:r>
              <a:rPr lang="zh-TW" altLang="en-US" dirty="0"/>
              <a:t>我们自定义的原生视</a:t>
            </a:r>
            <a:r>
              <a:rPr lang="zh-TW" altLang="en-US" dirty="0" smtClean="0"/>
              <a:t>图</a:t>
            </a:r>
            <a:r>
              <a:rPr lang="zh-CN" altLang="en-US" dirty="0" smtClean="0"/>
              <a:t>。</a:t>
            </a:r>
            <a:r>
              <a:rPr lang="en-US" altLang="zh-TW" dirty="0" err="1" smtClean="0"/>
              <a:t>getName</a:t>
            </a:r>
            <a:r>
              <a:rPr lang="zh-TW" altLang="en-US" dirty="0"/>
              <a:t>方法返回的名字会用于在 </a:t>
            </a:r>
            <a:r>
              <a:rPr lang="en-US" altLang="zh-TW" dirty="0"/>
              <a:t>JavaScript </a:t>
            </a:r>
            <a:r>
              <a:rPr lang="zh-TW" altLang="en-US" dirty="0"/>
              <a:t>端</a:t>
            </a:r>
            <a:r>
              <a:rPr lang="zh-TW" altLang="en-US" dirty="0" smtClean="0"/>
              <a:t>引用</a:t>
            </a:r>
            <a:r>
              <a:rPr lang="zh-CN" altLang="en-US" dirty="0"/>
              <a:t>。</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2.</a:t>
            </a:r>
            <a:r>
              <a:rPr lang="zh-TW" altLang="en-US" dirty="0"/>
              <a:t>实现方法</a:t>
            </a:r>
            <a:r>
              <a:rPr lang="en-US" altLang="zh-TW" dirty="0" err="1" smtClean="0"/>
              <a:t>createViewInstance</a:t>
            </a:r>
            <a:endParaRPr lang="en-US" altLang="zh-TW" dirty="0" smtClean="0"/>
          </a:p>
          <a:p>
            <a:r>
              <a:rPr lang="zh-CN" altLang="en-US" dirty="0" smtClean="0"/>
              <a:t>    视</a:t>
            </a:r>
            <a:r>
              <a:rPr lang="zh-CN" altLang="en-US" dirty="0"/>
              <a:t>图在</a:t>
            </a:r>
            <a:r>
              <a:rPr lang="en-US" altLang="zh-CN" dirty="0" err="1"/>
              <a:t>createViewInstance</a:t>
            </a:r>
            <a:r>
              <a:rPr lang="zh-CN" altLang="en-US" dirty="0"/>
              <a:t>中创建，且应当把自己初始化为默认的状态。所有属性的设置都通过后续的</a:t>
            </a:r>
            <a:r>
              <a:rPr lang="en-US" altLang="zh-CN" dirty="0" err="1"/>
              <a:t>updateView</a:t>
            </a:r>
            <a:r>
              <a:rPr lang="zh-CN" altLang="en-US" dirty="0"/>
              <a:t>来进行。</a:t>
            </a:r>
          </a:p>
          <a:p>
            <a:endParaRPr lang="zh-CN" altLang="en-US" dirty="0"/>
          </a:p>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884" y="2442533"/>
            <a:ext cx="72294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402" y="5361617"/>
            <a:ext cx="71151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42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原</a:t>
            </a:r>
            <a:r>
              <a:rPr lang="zh-CN" altLang="en-US" sz="2400" b="1" dirty="0" smtClean="0">
                <a:solidFill>
                  <a:prstClr val="black"/>
                </a:solidFill>
                <a:latin typeface="微软雅黑" pitchFamily="34" charset="-122"/>
                <a:ea typeface="微软雅黑" pitchFamily="34" charset="-122"/>
              </a:rPr>
              <a:t>生模块</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813759" y="1242204"/>
            <a:ext cx="10745637" cy="3970318"/>
          </a:xfrm>
          <a:prstGeom prst="rect">
            <a:avLst/>
          </a:prstGeom>
          <a:noFill/>
        </p:spPr>
        <p:txBody>
          <a:bodyPr wrap="square" rtlCol="0">
            <a:spAutoFit/>
          </a:bodyPr>
          <a:lstStyle/>
          <a:p>
            <a:r>
              <a:rPr lang="en-US" altLang="zh-TW" dirty="0"/>
              <a:t>3</a:t>
            </a:r>
            <a:r>
              <a:rPr lang="en-US" altLang="zh-TW" dirty="0" smtClean="0"/>
              <a:t>.</a:t>
            </a:r>
            <a:r>
              <a:rPr lang="zh-TW" altLang="en-US" dirty="0"/>
              <a:t>通过</a:t>
            </a:r>
            <a:r>
              <a:rPr lang="en-US" altLang="zh-TW" dirty="0"/>
              <a:t>@</a:t>
            </a:r>
            <a:r>
              <a:rPr lang="en-US" altLang="zh-TW" dirty="0" err="1"/>
              <a:t>ReactProp</a:t>
            </a:r>
            <a:r>
              <a:rPr lang="zh-TW" altLang="en-US" dirty="0"/>
              <a:t>（或</a:t>
            </a:r>
            <a:r>
              <a:rPr lang="en-US" altLang="zh-TW" dirty="0"/>
              <a:t>@</a:t>
            </a:r>
            <a:r>
              <a:rPr lang="en-US" altLang="zh-TW" dirty="0" err="1"/>
              <a:t>ReactPropGroup</a:t>
            </a:r>
            <a:r>
              <a:rPr lang="zh-TW" altLang="en-US" dirty="0"/>
              <a:t>）注解来导出属性的设置方法</a:t>
            </a:r>
            <a:r>
              <a:rPr lang="zh-TW" altLang="en-US" dirty="0" smtClean="0"/>
              <a:t>。</a:t>
            </a:r>
            <a:endParaRPr lang="en-US" altLang="zh-TW" dirty="0" smtClean="0"/>
          </a:p>
          <a:p>
            <a:r>
              <a:rPr lang="zh-TW" altLang="en-US" dirty="0" smtClean="0"/>
              <a:t>    方法</a:t>
            </a:r>
            <a:r>
              <a:rPr lang="zh-TW" altLang="en-US" dirty="0"/>
              <a:t>的第一个参数是要修改属性的视图实</a:t>
            </a:r>
            <a:r>
              <a:rPr lang="zh-TW" altLang="en-US" dirty="0" smtClean="0"/>
              <a:t>例</a:t>
            </a:r>
            <a:r>
              <a:rPr lang="zh-CN" altLang="en-US" dirty="0" smtClean="0"/>
              <a:t>，</a:t>
            </a:r>
            <a:r>
              <a:rPr lang="zh-TW" altLang="en-US" dirty="0" smtClean="0"/>
              <a:t>第二</a:t>
            </a:r>
            <a:r>
              <a:rPr lang="zh-TW" altLang="en-US" dirty="0"/>
              <a:t>个参数是要设置的属性</a:t>
            </a:r>
            <a:r>
              <a:rPr lang="zh-TW" altLang="en-US" dirty="0" smtClean="0"/>
              <a:t>值</a:t>
            </a:r>
            <a:r>
              <a:rPr lang="zh-CN" altLang="en-US" dirty="0" smtClean="0"/>
              <a:t>。</a:t>
            </a:r>
            <a:r>
              <a:rPr lang="zh-TW" altLang="en-US" dirty="0" smtClean="0"/>
              <a:t>方法</a:t>
            </a:r>
            <a:r>
              <a:rPr lang="zh-TW" altLang="en-US" dirty="0"/>
              <a:t>的返回值类型必须为</a:t>
            </a:r>
            <a:r>
              <a:rPr lang="en-US" altLang="zh-TW" dirty="0" smtClean="0"/>
              <a:t>void</a:t>
            </a:r>
            <a:r>
              <a:rPr lang="zh-CN" altLang="en-US" dirty="0" smtClean="0"/>
              <a:t>，</a:t>
            </a:r>
            <a:r>
              <a:rPr lang="zh-TW" altLang="en-US" dirty="0" smtClean="0"/>
              <a:t>而且</a:t>
            </a:r>
            <a:r>
              <a:rPr lang="zh-TW" altLang="en-US" dirty="0"/>
              <a:t>访问控制必须被声明为</a:t>
            </a:r>
            <a:r>
              <a:rPr lang="en-US" altLang="zh-TW" dirty="0" smtClean="0"/>
              <a:t>public</a:t>
            </a:r>
            <a:r>
              <a:rPr lang="zh-CN" altLang="en-US" dirty="0" smtClean="0"/>
              <a:t>。</a:t>
            </a:r>
            <a:r>
              <a:rPr lang="en-US" altLang="zh-TW" dirty="0" smtClean="0"/>
              <a:t>JavaScript </a:t>
            </a:r>
            <a:r>
              <a:rPr lang="zh-TW" altLang="en-US" dirty="0"/>
              <a:t>所得知的属性类型会由该方法第二个参数的类型来自动决</a:t>
            </a:r>
            <a:r>
              <a:rPr lang="zh-TW" altLang="en-US" dirty="0" smtClean="0"/>
              <a:t>定</a:t>
            </a:r>
            <a:r>
              <a:rPr lang="zh-CN" altLang="en-US" dirty="0" smtClean="0"/>
              <a:t>。</a:t>
            </a:r>
            <a:r>
              <a:rPr lang="zh-TW" altLang="en-US" dirty="0" smtClean="0"/>
              <a:t>支持</a:t>
            </a:r>
            <a:r>
              <a:rPr lang="zh-TW" altLang="en-US" dirty="0"/>
              <a:t>的类型</a:t>
            </a:r>
            <a:r>
              <a:rPr lang="zh-TW" altLang="en-US" dirty="0" smtClean="0"/>
              <a:t>有</a:t>
            </a:r>
            <a:r>
              <a:rPr lang="zh-CN" altLang="en-US" dirty="0" smtClean="0"/>
              <a:t>：</a:t>
            </a:r>
            <a:r>
              <a:rPr lang="en-US" altLang="zh-TW" dirty="0" err="1" smtClean="0"/>
              <a:t>boolean</a:t>
            </a:r>
            <a:r>
              <a:rPr lang="en-US" altLang="zh-TW" dirty="0"/>
              <a:t>, </a:t>
            </a:r>
            <a:r>
              <a:rPr lang="en-US" altLang="zh-TW" dirty="0" err="1"/>
              <a:t>int</a:t>
            </a:r>
            <a:r>
              <a:rPr lang="en-US" altLang="zh-TW" dirty="0"/>
              <a:t>, float, double, String, Boolean, Integer, </a:t>
            </a:r>
            <a:r>
              <a:rPr lang="en-US" altLang="zh-TW" dirty="0" err="1"/>
              <a:t>ReadableArray</a:t>
            </a:r>
            <a:r>
              <a:rPr lang="en-US" altLang="zh-TW" dirty="0"/>
              <a:t>, </a:t>
            </a:r>
            <a:r>
              <a:rPr lang="en-US" altLang="zh-TW" dirty="0" err="1" smtClean="0"/>
              <a:t>ReadableMap</a:t>
            </a:r>
            <a:r>
              <a:rPr lang="zh-CN" altLang="en-US" dirty="0"/>
              <a:t>。</a:t>
            </a:r>
            <a:endParaRPr lang="en-US" altLang="zh-TW" dirty="0" smtClean="0"/>
          </a:p>
          <a:p>
            <a:r>
              <a:rPr lang="en-US" altLang="zh-TW" dirty="0"/>
              <a:t>     @</a:t>
            </a:r>
            <a:r>
              <a:rPr lang="en-US" altLang="zh-TW" dirty="0" err="1"/>
              <a:t>ReactProp</a:t>
            </a:r>
            <a:r>
              <a:rPr lang="zh-TW" altLang="en-US" dirty="0"/>
              <a:t>注解必须包含一个字符串类型的参数</a:t>
            </a:r>
            <a:r>
              <a:rPr lang="en-US" altLang="zh-TW" dirty="0" smtClean="0"/>
              <a:t>name</a:t>
            </a:r>
            <a:r>
              <a:rPr lang="zh-CN" altLang="en-US" dirty="0" smtClean="0"/>
              <a:t>。</a:t>
            </a:r>
            <a:r>
              <a:rPr lang="zh-TW" altLang="en-US" dirty="0" smtClean="0"/>
              <a:t>这</a:t>
            </a:r>
            <a:r>
              <a:rPr lang="zh-TW" altLang="en-US" dirty="0"/>
              <a:t>个参数指定了对应属性在 </a:t>
            </a:r>
            <a:r>
              <a:rPr lang="en-US" altLang="zh-TW" dirty="0"/>
              <a:t>JavaScript </a:t>
            </a:r>
            <a:r>
              <a:rPr lang="zh-TW" altLang="en-US" dirty="0"/>
              <a:t>端的</a:t>
            </a:r>
            <a:r>
              <a:rPr lang="zh-TW" altLang="en-US" dirty="0" smtClean="0"/>
              <a:t>名字</a:t>
            </a:r>
            <a:r>
              <a:rPr lang="zh-CN" altLang="en-US" dirty="0" smtClean="0"/>
              <a:t>。</a:t>
            </a:r>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CN" altLang="en-US" dirty="0"/>
          </a:p>
          <a:p>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6" y="3454879"/>
            <a:ext cx="70580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42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原</a:t>
            </a:r>
            <a:r>
              <a:rPr lang="zh-CN" altLang="en-US" sz="2400" b="1" dirty="0" smtClean="0">
                <a:solidFill>
                  <a:prstClr val="black"/>
                </a:solidFill>
                <a:latin typeface="微软雅黑" pitchFamily="34" charset="-122"/>
                <a:ea typeface="微软雅黑" pitchFamily="34" charset="-122"/>
              </a:rPr>
              <a:t>生模块</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813759" y="1242204"/>
            <a:ext cx="10745637" cy="5078313"/>
          </a:xfrm>
          <a:prstGeom prst="rect">
            <a:avLst/>
          </a:prstGeom>
          <a:noFill/>
        </p:spPr>
        <p:txBody>
          <a:bodyPr wrap="square" rtlCol="0">
            <a:spAutoFit/>
          </a:bodyPr>
          <a:lstStyle/>
          <a:p>
            <a:r>
              <a:rPr lang="en-US" altLang="zh-TW" dirty="0"/>
              <a:t>3</a:t>
            </a:r>
            <a:r>
              <a:rPr lang="en-US" altLang="zh-TW" dirty="0" smtClean="0"/>
              <a:t>.</a:t>
            </a:r>
            <a:r>
              <a:rPr lang="zh-TW" altLang="en-US" dirty="0"/>
              <a:t>注册</a:t>
            </a:r>
            <a:r>
              <a:rPr lang="en-US" altLang="zh-TW" dirty="0" err="1" smtClean="0"/>
              <a:t>ViewManage</a:t>
            </a:r>
            <a:endParaRPr lang="en-US" altLang="zh-TW" dirty="0" smtClean="0"/>
          </a:p>
          <a:p>
            <a:r>
              <a:rPr lang="zh-CN" altLang="en-US" dirty="0" smtClean="0"/>
              <a:t>    在 </a:t>
            </a:r>
            <a:r>
              <a:rPr lang="en-US" altLang="zh-CN" dirty="0"/>
              <a:t>Java </a:t>
            </a:r>
            <a:r>
              <a:rPr lang="zh-CN" altLang="en-US" dirty="0"/>
              <a:t>中的最后一步就是把视图控制器注册到应用</a:t>
            </a:r>
            <a:r>
              <a:rPr lang="zh-CN" altLang="en-US" dirty="0" smtClean="0"/>
              <a:t>中。</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    </a:t>
            </a:r>
            <a:r>
              <a:rPr lang="en-US" altLang="zh-CN" dirty="0" err="1" smtClean="0"/>
              <a:t>createNativeModules</a:t>
            </a:r>
            <a:r>
              <a:rPr lang="zh-CN" altLang="en-US" dirty="0" smtClean="0"/>
              <a:t>：作用是注册原生模块</a:t>
            </a:r>
            <a:endParaRPr lang="en-US" altLang="zh-CN" dirty="0" smtClean="0"/>
          </a:p>
          <a:p>
            <a:endParaRPr lang="zh-CN" altLang="en-US" dirty="0"/>
          </a:p>
          <a:p>
            <a:r>
              <a:rPr lang="en-US" altLang="zh-TW" dirty="0" smtClean="0"/>
              <a:t>    </a:t>
            </a:r>
            <a:r>
              <a:rPr lang="en-US" altLang="zh-TW" dirty="0" err="1" smtClean="0"/>
              <a:t>createViewManagers</a:t>
            </a:r>
            <a:r>
              <a:rPr lang="zh-CN" altLang="en-US" dirty="0" smtClean="0"/>
              <a:t>：作用是注册原生组件</a:t>
            </a: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204" y="2237212"/>
            <a:ext cx="88582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42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原</a:t>
            </a:r>
            <a:r>
              <a:rPr lang="zh-CN" altLang="en-US" sz="2400" b="1" dirty="0" smtClean="0">
                <a:solidFill>
                  <a:prstClr val="black"/>
                </a:solidFill>
                <a:latin typeface="微软雅黑" pitchFamily="34" charset="-122"/>
                <a:ea typeface="微软雅黑" pitchFamily="34" charset="-122"/>
              </a:rPr>
              <a:t>生模块</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822385" y="1242204"/>
            <a:ext cx="10745637" cy="5355312"/>
          </a:xfrm>
          <a:prstGeom prst="rect">
            <a:avLst/>
          </a:prstGeom>
          <a:noFill/>
        </p:spPr>
        <p:txBody>
          <a:bodyPr wrap="square" rtlCol="0">
            <a:spAutoFit/>
          </a:bodyPr>
          <a:lstStyle/>
          <a:p>
            <a:r>
              <a:rPr lang="en-US" altLang="zh-TW" dirty="0" smtClean="0">
                <a:solidFill>
                  <a:prstClr val="black"/>
                </a:solidFill>
              </a:rPr>
              <a:t>4.</a:t>
            </a:r>
            <a:r>
              <a:rPr lang="zh-CN" altLang="en-US" dirty="0">
                <a:solidFill>
                  <a:prstClr val="black"/>
                </a:solidFill>
              </a:rPr>
              <a:t>实现对应的 </a:t>
            </a:r>
            <a:r>
              <a:rPr lang="en-US" altLang="zh-CN" dirty="0">
                <a:solidFill>
                  <a:prstClr val="black"/>
                </a:solidFill>
              </a:rPr>
              <a:t>JavaScript </a:t>
            </a:r>
            <a:r>
              <a:rPr lang="zh-CN" altLang="en-US" dirty="0">
                <a:solidFill>
                  <a:prstClr val="black"/>
                </a:solidFill>
              </a:rPr>
              <a:t>模</a:t>
            </a:r>
            <a:r>
              <a:rPr lang="zh-CN" altLang="en-US" dirty="0" smtClean="0">
                <a:solidFill>
                  <a:prstClr val="black"/>
                </a:solidFill>
              </a:rPr>
              <a:t>块</a:t>
            </a:r>
            <a:endParaRPr lang="en-US" altLang="zh-CN" dirty="0" smtClean="0">
              <a:solidFill>
                <a:prstClr val="black"/>
              </a:solidFill>
            </a:endParaRPr>
          </a:p>
          <a:p>
            <a:r>
              <a:rPr lang="zh-TW" altLang="en-US" dirty="0" smtClean="0">
                <a:solidFill>
                  <a:prstClr val="black"/>
                </a:solidFill>
              </a:rPr>
              <a:t>    最</a:t>
            </a:r>
            <a:r>
              <a:rPr lang="zh-TW" altLang="en-US" dirty="0">
                <a:solidFill>
                  <a:prstClr val="black"/>
                </a:solidFill>
              </a:rPr>
              <a:t>后一步就是创建 </a:t>
            </a:r>
            <a:r>
              <a:rPr lang="en-US" altLang="zh-TW" dirty="0">
                <a:solidFill>
                  <a:prstClr val="black"/>
                </a:solidFill>
              </a:rPr>
              <a:t>JavaScript </a:t>
            </a:r>
            <a:r>
              <a:rPr lang="zh-TW" altLang="en-US" dirty="0">
                <a:solidFill>
                  <a:prstClr val="black"/>
                </a:solidFill>
              </a:rPr>
              <a:t>模块并且定义 </a:t>
            </a:r>
            <a:r>
              <a:rPr lang="en-US" altLang="zh-TW" dirty="0">
                <a:solidFill>
                  <a:prstClr val="black"/>
                </a:solidFill>
              </a:rPr>
              <a:t>Java </a:t>
            </a:r>
            <a:r>
              <a:rPr lang="zh-TW" altLang="en-US" dirty="0">
                <a:solidFill>
                  <a:prstClr val="black"/>
                </a:solidFill>
              </a:rPr>
              <a:t>和 </a:t>
            </a:r>
            <a:r>
              <a:rPr lang="en-US" altLang="zh-TW" dirty="0">
                <a:solidFill>
                  <a:prstClr val="black"/>
                </a:solidFill>
              </a:rPr>
              <a:t>JavaScript </a:t>
            </a:r>
            <a:r>
              <a:rPr lang="zh-TW" altLang="en-US" dirty="0">
                <a:solidFill>
                  <a:prstClr val="black"/>
                </a:solidFill>
              </a:rPr>
              <a:t>之间的接口</a:t>
            </a:r>
            <a:r>
              <a:rPr lang="zh-TW" altLang="en-US" dirty="0" smtClean="0">
                <a:solidFill>
                  <a:prstClr val="black"/>
                </a:solidFill>
              </a:rPr>
              <a:t>层</a:t>
            </a:r>
            <a:r>
              <a:rPr lang="zh-CN" altLang="en-US" dirty="0" smtClean="0">
                <a:solidFill>
                  <a:prstClr val="black"/>
                </a:solidFill>
              </a:rPr>
              <a:t>。</a:t>
            </a:r>
            <a:endParaRPr lang="en-US" altLang="zh-CN" dirty="0" smtClean="0">
              <a:solidFill>
                <a:prstClr val="black"/>
              </a:solidFill>
            </a:endParaRPr>
          </a:p>
          <a:p>
            <a:endParaRPr lang="en-US" altLang="zh-CN" dirty="0" smtClean="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r>
              <a:rPr lang="en-US" altLang="zh-TW" dirty="0" smtClean="0">
                <a:solidFill>
                  <a:prstClr val="black"/>
                </a:solidFill>
              </a:rPr>
              <a:t>5.</a:t>
            </a:r>
            <a:r>
              <a:rPr lang="zh-CN" altLang="en-US" dirty="0">
                <a:solidFill>
                  <a:prstClr val="black"/>
                </a:solidFill>
              </a:rPr>
              <a:t>使用</a:t>
            </a:r>
            <a:r>
              <a:rPr lang="zh-TW" altLang="en-US" dirty="0" smtClean="0">
                <a:solidFill>
                  <a:prstClr val="black"/>
                </a:solidFill>
              </a:rPr>
              <a:t>组</a:t>
            </a:r>
            <a:r>
              <a:rPr lang="zh-TW" altLang="en-US" dirty="0">
                <a:solidFill>
                  <a:prstClr val="black"/>
                </a:solidFill>
              </a:rPr>
              <a:t>件</a:t>
            </a:r>
            <a:endParaRPr lang="en-US" altLang="zh-TW" dirty="0" smtClean="0">
              <a:solidFill>
                <a:prstClr val="black"/>
              </a:solidFill>
            </a:endParaRPr>
          </a:p>
          <a:p>
            <a:endParaRPr lang="en-US" altLang="zh-TW" dirty="0">
              <a:solidFill>
                <a:prstClr val="black"/>
              </a:solidFill>
            </a:endParaRPr>
          </a:p>
          <a:p>
            <a:endParaRPr lang="en-US" altLang="zh-TW" dirty="0" smtClean="0">
              <a:solidFill>
                <a:prstClr val="black"/>
              </a:solidFill>
            </a:endParaRPr>
          </a:p>
          <a:p>
            <a:endParaRPr lang="en-US" altLang="zh-TW" dirty="0">
              <a:solidFill>
                <a:prstClr val="black"/>
              </a:solidFill>
            </a:endParaRPr>
          </a:p>
          <a:p>
            <a:endParaRPr lang="en-US" altLang="zh-TW" dirty="0">
              <a:solidFill>
                <a:prstClr val="black"/>
              </a:solidFill>
            </a:endParaRPr>
          </a:p>
          <a:p>
            <a:endParaRPr lang="zh-TW" altLang="en-US" dirty="0">
              <a:solidFill>
                <a:prstClr val="black"/>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548" y="2130905"/>
            <a:ext cx="57721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86" y="4797290"/>
            <a:ext cx="4638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35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开发</a:t>
            </a:r>
            <a:r>
              <a:rPr lang="zh-CN" altLang="en-US" sz="2400" b="1" dirty="0" smtClean="0">
                <a:solidFill>
                  <a:prstClr val="black"/>
                </a:solidFill>
                <a:latin typeface="微软雅黑" pitchFamily="34" charset="-122"/>
                <a:ea typeface="微软雅黑" pitchFamily="34" charset="-122"/>
              </a:rPr>
              <a:t>者</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65" y="1279945"/>
            <a:ext cx="366712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090" y="987545"/>
            <a:ext cx="440055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76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xmlns="" id="{33BCB1FF-0A01-4EF4-A218-453189B01433}"/>
              </a:ext>
            </a:extLst>
          </p:cNvPr>
          <p:cNvGrpSpPr/>
          <p:nvPr/>
        </p:nvGrpSpPr>
        <p:grpSpPr>
          <a:xfrm>
            <a:off x="-19811" y="3586734"/>
            <a:ext cx="7913796" cy="3345574"/>
            <a:chOff x="-16275" y="2464532"/>
            <a:chExt cx="6472597" cy="2736304"/>
          </a:xfrm>
        </p:grpSpPr>
        <p:pic>
          <p:nvPicPr>
            <p:cNvPr id="3" name="图片 2">
              <a:extLst>
                <a:ext uri="{FF2B5EF4-FFF2-40B4-BE49-F238E27FC236}">
                  <a16:creationId xmlns:a16="http://schemas.microsoft.com/office/drawing/2014/main" xmlns="" id="{77D2580D-A122-4781-8CF4-100B867C15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5" name="图片 4">
              <a:extLst>
                <a:ext uri="{FF2B5EF4-FFF2-40B4-BE49-F238E27FC236}">
                  <a16:creationId xmlns:a16="http://schemas.microsoft.com/office/drawing/2014/main" xmlns="" id="{85FF6CFF-FB4F-44B7-9612-3FB6BEEDE3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6" name="等腰三角形 5">
              <a:extLst>
                <a:ext uri="{FF2B5EF4-FFF2-40B4-BE49-F238E27FC236}">
                  <a16:creationId xmlns:a16="http://schemas.microsoft.com/office/drawing/2014/main" xmlns="" id="{B402C234-25B4-4135-B19E-C4F30F2E4DC8}"/>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solidFill>
                  <a:prstClr val="white"/>
                </a:solidFill>
              </a:endParaRPr>
            </a:p>
          </p:txBody>
        </p:sp>
      </p:grpSp>
      <p:grpSp>
        <p:nvGrpSpPr>
          <p:cNvPr id="14" name="组合 13">
            <a:extLst>
              <a:ext uri="{FF2B5EF4-FFF2-40B4-BE49-F238E27FC236}">
                <a16:creationId xmlns:a16="http://schemas.microsoft.com/office/drawing/2014/main" xmlns="" id="{C441CCF2-53B9-48E8-AAF5-6B8F3D56FE97}"/>
              </a:ext>
            </a:extLst>
          </p:cNvPr>
          <p:cNvGrpSpPr/>
          <p:nvPr/>
        </p:nvGrpSpPr>
        <p:grpSpPr>
          <a:xfrm>
            <a:off x="7824045" y="0"/>
            <a:ext cx="5230580" cy="1762491"/>
            <a:chOff x="5868434" y="0"/>
            <a:chExt cx="3924146" cy="1322276"/>
          </a:xfrm>
        </p:grpSpPr>
        <p:pic>
          <p:nvPicPr>
            <p:cNvPr id="4" name="图片 3">
              <a:extLst>
                <a:ext uri="{FF2B5EF4-FFF2-40B4-BE49-F238E27FC236}">
                  <a16:creationId xmlns:a16="http://schemas.microsoft.com/office/drawing/2014/main" xmlns="" id="{E29D0EA9-27D1-466F-A4A2-1A64C5284F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0000"/>
            <a:stretch/>
          </p:blipFill>
          <p:spPr>
            <a:xfrm flipH="1" flipV="1">
              <a:off x="6264188" y="0"/>
              <a:ext cx="3528392" cy="1322276"/>
            </a:xfrm>
            <a:prstGeom prst="rect">
              <a:avLst/>
            </a:prstGeom>
          </p:spPr>
        </p:pic>
        <p:sp>
          <p:nvSpPr>
            <p:cNvPr id="7" name="等腰三角形 6">
              <a:extLst>
                <a:ext uri="{FF2B5EF4-FFF2-40B4-BE49-F238E27FC236}">
                  <a16:creationId xmlns:a16="http://schemas.microsoft.com/office/drawing/2014/main" xmlns="" id="{8884CC67-D6B0-47E0-A1FC-CCD4BF2ED8FD}"/>
                </a:ext>
              </a:extLst>
            </p:cNvPr>
            <p:cNvSpPr/>
            <p:nvPr/>
          </p:nvSpPr>
          <p:spPr>
            <a:xfrm flipV="1">
              <a:off x="8367183" y="661138"/>
              <a:ext cx="791507" cy="4680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solidFill>
                  <a:prstClr val="white"/>
                </a:solidFill>
              </a:endParaRPr>
            </a:p>
          </p:txBody>
        </p:sp>
        <p:sp>
          <p:nvSpPr>
            <p:cNvPr id="8" name="等腰三角形 7">
              <a:extLst>
                <a:ext uri="{FF2B5EF4-FFF2-40B4-BE49-F238E27FC236}">
                  <a16:creationId xmlns:a16="http://schemas.microsoft.com/office/drawing/2014/main" xmlns="" id="{5BAB9835-5A5B-4620-8F23-1433F13B647B}"/>
                </a:ext>
              </a:extLst>
            </p:cNvPr>
            <p:cNvSpPr/>
            <p:nvPr/>
          </p:nvSpPr>
          <p:spPr>
            <a:xfrm flipV="1">
              <a:off x="5868434" y="0"/>
              <a:ext cx="791507" cy="4680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solidFill>
                  <a:prstClr val="white"/>
                </a:solidFill>
              </a:endParaRPr>
            </a:p>
          </p:txBody>
        </p:sp>
      </p:grpSp>
      <p:sp>
        <p:nvSpPr>
          <p:cNvPr id="12" name="TextBox 5">
            <a:extLst>
              <a:ext uri="{FF2B5EF4-FFF2-40B4-BE49-F238E27FC236}">
                <a16:creationId xmlns:a16="http://schemas.microsoft.com/office/drawing/2014/main" xmlns="" id="{9D9FC040-8516-4BAE-BBAD-43EC3F1663E4}"/>
              </a:ext>
            </a:extLst>
          </p:cNvPr>
          <p:cNvSpPr txBox="1"/>
          <p:nvPr/>
        </p:nvSpPr>
        <p:spPr>
          <a:xfrm>
            <a:off x="3722808" y="1629326"/>
            <a:ext cx="4189596" cy="2777609"/>
          </a:xfrm>
          <a:prstGeom prst="rect">
            <a:avLst/>
          </a:prstGeom>
          <a:noFill/>
        </p:spPr>
        <p:txBody>
          <a:bodyPr wrap="square" lIns="121845" tIns="60923" rIns="121845" bIns="6092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nSpc>
                <a:spcPct val="150000"/>
              </a:lnSpc>
            </a:pPr>
            <a:r>
              <a:rPr lang="en-US" altLang="zh-CN" sz="11500" dirty="0" smtClean="0">
                <a:solidFill>
                  <a:srgbClr val="51718D"/>
                </a:solidFill>
                <a:latin typeface="Agency FB" panose="020B0503020202020204" pitchFamily="34" charset="0"/>
                <a:ea typeface="华文琥珀" panose="02010800040101010101" pitchFamily="2" charset="-122"/>
                <a:cs typeface="Clear Sans Light" pitchFamily="34" charset="0"/>
              </a:rPr>
              <a:t>THANKS</a:t>
            </a:r>
            <a:endParaRPr lang="id-ID" altLang="zh-CN" sz="8000" dirty="0">
              <a:solidFill>
                <a:srgbClr val="51718D"/>
              </a:solidFill>
              <a:latin typeface="Agency FB" panose="020B0503020202020204" pitchFamily="34" charset="0"/>
              <a:ea typeface="华文琥珀" panose="02010800040101010101" pitchFamily="2" charset="-122"/>
              <a:cs typeface="Clear Sans Light" pitchFamily="34" charset="0"/>
            </a:endParaRPr>
          </a:p>
        </p:txBody>
      </p:sp>
    </p:spTree>
    <p:extLst>
      <p:ext uri="{BB962C8B-B14F-4D97-AF65-F5344CB8AC3E}">
        <p14:creationId xmlns:p14="http://schemas.microsoft.com/office/powerpoint/2010/main" val="4134438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12576AE-22D0-4C92-B346-09B70DFAB68C}"/>
              </a:ext>
            </a:extLst>
          </p:cNvPr>
          <p:cNvGrpSpPr/>
          <p:nvPr/>
        </p:nvGrpSpPr>
        <p:grpSpPr>
          <a:xfrm flipH="1">
            <a:off x="4368342" y="3253750"/>
            <a:ext cx="7965748" cy="3647280"/>
            <a:chOff x="-16275" y="2464532"/>
            <a:chExt cx="6472597" cy="2736304"/>
          </a:xfrm>
        </p:grpSpPr>
        <p:pic>
          <p:nvPicPr>
            <p:cNvPr id="3" name="图片 2">
              <a:extLst>
                <a:ext uri="{FF2B5EF4-FFF2-40B4-BE49-F238E27FC236}">
                  <a16:creationId xmlns:a16="http://schemas.microsoft.com/office/drawing/2014/main" xmlns="" id="{1879D8C0-FCA8-4EF1-9200-5175FECFBC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3093"/>
            <a:stretch/>
          </p:blipFill>
          <p:spPr>
            <a:xfrm flipH="1">
              <a:off x="3059832" y="3724672"/>
              <a:ext cx="3396490" cy="1476164"/>
            </a:xfrm>
            <a:prstGeom prst="rect">
              <a:avLst/>
            </a:prstGeom>
          </p:spPr>
        </p:pic>
        <p:pic>
          <p:nvPicPr>
            <p:cNvPr id="4" name="图片 3">
              <a:extLst>
                <a:ext uri="{FF2B5EF4-FFF2-40B4-BE49-F238E27FC236}">
                  <a16:creationId xmlns:a16="http://schemas.microsoft.com/office/drawing/2014/main" xmlns="" id="{F5AA8ED8-F849-41C5-A3DA-6EEFAF26FF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6275" y="2464532"/>
              <a:ext cx="4260586" cy="2736304"/>
            </a:xfrm>
            <a:prstGeom prst="rect">
              <a:avLst/>
            </a:prstGeom>
          </p:spPr>
        </p:pic>
        <p:sp>
          <p:nvSpPr>
            <p:cNvPr id="5" name="等腰三角形 4">
              <a:extLst>
                <a:ext uri="{FF2B5EF4-FFF2-40B4-BE49-F238E27FC236}">
                  <a16:creationId xmlns:a16="http://schemas.microsoft.com/office/drawing/2014/main" xmlns="" id="{C0F7ED83-839E-4F68-A972-81B96D6CC1BA}"/>
                </a:ext>
              </a:extLst>
            </p:cNvPr>
            <p:cNvSpPr/>
            <p:nvPr/>
          </p:nvSpPr>
          <p:spPr>
            <a:xfrm>
              <a:off x="5544108" y="4659034"/>
              <a:ext cx="791507" cy="4860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endParaRPr lang="zh-CN" altLang="en-US" sz="2399"/>
            </a:p>
          </p:txBody>
        </p:sp>
      </p:grpSp>
      <p:sp>
        <p:nvSpPr>
          <p:cNvPr id="10" name="Text Placeholder 3">
            <a:extLst>
              <a:ext uri="{FF2B5EF4-FFF2-40B4-BE49-F238E27FC236}">
                <a16:creationId xmlns:a16="http://schemas.microsoft.com/office/drawing/2014/main" xmlns="" id="{09F46A30-17B7-4E15-8D54-59FA5E914290}"/>
              </a:ext>
            </a:extLst>
          </p:cNvPr>
          <p:cNvSpPr txBox="1">
            <a:spLocks/>
          </p:cNvSpPr>
          <p:nvPr/>
        </p:nvSpPr>
        <p:spPr>
          <a:xfrm>
            <a:off x="2206762" y="2562259"/>
            <a:ext cx="1138132" cy="135421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smtClean="0">
                <a:solidFill>
                  <a:schemeClr val="accent1"/>
                </a:solidFill>
                <a:latin typeface="方正姚体" panose="02010601030101010101" pitchFamily="2" charset="-122"/>
                <a:ea typeface="方正姚体" panose="02010601030101010101" pitchFamily="2" charset="-122"/>
                <a:cs typeface="Arial" panose="020B0604020202020204" pitchFamily="34" charset="0"/>
              </a:rPr>
              <a:t>02</a:t>
            </a:r>
            <a:endParaRPr lang="en-US" sz="8800" dirty="0">
              <a:solidFill>
                <a:schemeClr val="accent1"/>
              </a:solidFill>
              <a:latin typeface="方正姚体" panose="02010601030101010101" pitchFamily="2" charset="-122"/>
              <a:ea typeface="方正姚体" panose="02010601030101010101" pitchFamily="2" charset="-122"/>
              <a:cs typeface="Arial" panose="020B0604020202020204" pitchFamily="34" charset="0"/>
            </a:endParaRPr>
          </a:p>
        </p:txBody>
      </p:sp>
      <p:cxnSp>
        <p:nvCxnSpPr>
          <p:cNvPr id="12" name="Straight Connector 13">
            <a:extLst>
              <a:ext uri="{FF2B5EF4-FFF2-40B4-BE49-F238E27FC236}">
                <a16:creationId xmlns:a16="http://schemas.microsoft.com/office/drawing/2014/main" xmlns="" id="{636AF9E6-3605-4777-92E2-21823906F3D5}"/>
              </a:ext>
            </a:extLst>
          </p:cNvPr>
          <p:cNvCxnSpPr/>
          <p:nvPr/>
        </p:nvCxnSpPr>
        <p:spPr>
          <a:xfrm flipH="1">
            <a:off x="1885" y="4110075"/>
            <a:ext cx="5723054"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491159" y="3222115"/>
            <a:ext cx="3254697" cy="52322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a:ea typeface="微软雅黑"/>
              </a:rPr>
              <a:t>环</a:t>
            </a:r>
            <a:r>
              <a:rPr lang="zh-CN" altLang="en-US" sz="2800" b="1" dirty="0" smtClean="0">
                <a:solidFill>
                  <a:schemeClr val="tx1">
                    <a:lumMod val="75000"/>
                    <a:lumOff val="25000"/>
                  </a:schemeClr>
                </a:solidFill>
                <a:latin typeface="微软雅黑"/>
                <a:ea typeface="微软雅黑"/>
              </a:rPr>
              <a:t>境配置</a:t>
            </a:r>
            <a:endParaRPr lang="zh-CN" altLang="en-US" sz="2800" b="1" dirty="0">
              <a:solidFill>
                <a:schemeClr val="tx1">
                  <a:lumMod val="75000"/>
                  <a:lumOff val="25000"/>
                </a:schemeClr>
              </a:solidFill>
              <a:latin typeface="微软雅黑"/>
              <a:ea typeface="微软雅黑"/>
            </a:endParaRPr>
          </a:p>
        </p:txBody>
      </p:sp>
    </p:spTree>
    <p:extLst>
      <p:ext uri="{BB962C8B-B14F-4D97-AF65-F5344CB8AC3E}">
        <p14:creationId xmlns:p14="http://schemas.microsoft.com/office/powerpoint/2010/main" val="169491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724617" y="348139"/>
            <a:ext cx="1949571" cy="461665"/>
          </a:xfrm>
          <a:prstGeom prst="rect">
            <a:avLst/>
          </a:prstGeom>
          <a:noFill/>
        </p:spPr>
        <p:txBody>
          <a:bodyPr wrap="square" rtlCol="0">
            <a:spAutoFit/>
          </a:bodyPr>
          <a:lstStyle/>
          <a:p>
            <a:r>
              <a:rPr lang="zh-CN" altLang="en-US" sz="2400" b="1" dirty="0">
                <a:solidFill>
                  <a:prstClr val="black"/>
                </a:solidFill>
                <a:latin typeface="微软雅黑" pitchFamily="34" charset="-122"/>
                <a:ea typeface="微软雅黑" pitchFamily="34" charset="-122"/>
              </a:rPr>
              <a:t>环</a:t>
            </a:r>
            <a:r>
              <a:rPr lang="zh-CN" altLang="en-US" sz="2400" b="1" dirty="0" smtClean="0">
                <a:solidFill>
                  <a:prstClr val="black"/>
                </a:solidFill>
                <a:latin typeface="微软雅黑" pitchFamily="34" charset="-122"/>
                <a:ea typeface="微软雅黑" pitchFamily="34" charset="-122"/>
              </a:rPr>
              <a:t>境配置</a:t>
            </a:r>
            <a:endParaRPr lang="zh-TW" altLang="en-US" sz="2400" b="1" dirty="0">
              <a:solidFill>
                <a:prstClr val="black"/>
              </a:solidFill>
              <a:latin typeface="微软雅黑" pitchFamily="34" charset="-122"/>
              <a:ea typeface="微软雅黑" pitchFamily="34" charset="-122"/>
            </a:endParaRPr>
          </a:p>
        </p:txBody>
      </p:sp>
      <p:cxnSp>
        <p:nvCxnSpPr>
          <p:cNvPr id="11" name="Straight Connector 13">
            <a:extLst>
              <a:ext uri="{FF2B5EF4-FFF2-40B4-BE49-F238E27FC236}">
                <a16:creationId xmlns:a16="http://schemas.microsoft.com/office/drawing/2014/main" xmlns="" id="{636AF9E6-3605-4777-92E2-21823906F3D5}"/>
              </a:ext>
            </a:extLst>
          </p:cNvPr>
          <p:cNvCxnSpPr/>
          <p:nvPr/>
        </p:nvCxnSpPr>
        <p:spPr>
          <a:xfrm flipH="1">
            <a:off x="1885" y="835684"/>
            <a:ext cx="2413511" cy="0"/>
          </a:xfrm>
          <a:prstGeom prst="line">
            <a:avLst/>
          </a:prstGeom>
          <a:ln w="19050" cap="sq">
            <a:solidFill>
              <a:schemeClr val="accent3"/>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1803862" y="966159"/>
            <a:ext cx="9703775" cy="5078313"/>
          </a:xfrm>
          <a:prstGeom prst="rect">
            <a:avLst/>
          </a:prstGeom>
          <a:noFill/>
        </p:spPr>
        <p:txBody>
          <a:bodyPr wrap="square" rtlCol="0">
            <a:spAutoFit/>
          </a:bodyPr>
          <a:lstStyle/>
          <a:p>
            <a:r>
              <a:rPr lang="en-US" altLang="zh-TW" b="1" dirty="0"/>
              <a:t>1. </a:t>
            </a:r>
            <a:r>
              <a:rPr lang="zh-TW" altLang="en-US" b="1" dirty="0"/>
              <a:t>安装</a:t>
            </a:r>
            <a:r>
              <a:rPr lang="en-US" altLang="zh-TW" b="1" dirty="0" err="1"/>
              <a:t>Chocolatry</a:t>
            </a:r>
            <a:r>
              <a:rPr lang="zh-TW" altLang="en-US" b="1" dirty="0"/>
              <a:t>（</a:t>
            </a:r>
            <a:r>
              <a:rPr lang="en-US" altLang="zh-TW" b="1" dirty="0"/>
              <a:t>Windows</a:t>
            </a:r>
            <a:r>
              <a:rPr lang="zh-TW" altLang="en-US" b="1" dirty="0"/>
              <a:t>包管理器）</a:t>
            </a:r>
          </a:p>
          <a:p>
            <a:r>
              <a:rPr lang="zh-TW" altLang="en-US" dirty="0"/>
              <a:t>安装</a:t>
            </a:r>
          </a:p>
          <a:p>
            <a:r>
              <a:rPr lang="en-US" altLang="zh-TW" dirty="0"/>
              <a:t>@</a:t>
            </a:r>
            <a:r>
              <a:rPr lang="en-US" altLang="zh-TW" dirty="0" err="1"/>
              <a:t>powershell</a:t>
            </a:r>
            <a:r>
              <a:rPr lang="en-US" altLang="zh-TW" dirty="0"/>
              <a:t> -</a:t>
            </a:r>
            <a:r>
              <a:rPr lang="en-US" altLang="zh-TW" dirty="0" err="1"/>
              <a:t>NoProfile</a:t>
            </a:r>
            <a:r>
              <a:rPr lang="en-US" altLang="zh-TW" dirty="0"/>
              <a:t> -</a:t>
            </a:r>
            <a:r>
              <a:rPr lang="en-US" altLang="zh-TW" dirty="0" err="1"/>
              <a:t>ExecutionPolicy</a:t>
            </a:r>
            <a:r>
              <a:rPr lang="en-US" altLang="zh-TW" dirty="0"/>
              <a:t> Bypass -Command "</a:t>
            </a:r>
            <a:r>
              <a:rPr lang="en-US" altLang="zh-TW" dirty="0" err="1"/>
              <a:t>iex</a:t>
            </a:r>
            <a:r>
              <a:rPr lang="en-US" altLang="zh-TW" dirty="0"/>
              <a:t> ((new-object </a:t>
            </a:r>
            <a:r>
              <a:rPr lang="en-US" altLang="zh-TW" dirty="0" err="1"/>
              <a:t>net.webclient</a:t>
            </a:r>
            <a:r>
              <a:rPr lang="en-US" altLang="zh-TW" dirty="0"/>
              <a:t>).</a:t>
            </a:r>
            <a:r>
              <a:rPr lang="en-US" altLang="zh-TW" dirty="0" err="1"/>
              <a:t>DownloadString</a:t>
            </a:r>
            <a:r>
              <a:rPr lang="en-US" altLang="zh-TW" dirty="0"/>
              <a:t>('https://chocolatey.org/install.ps1'))" &amp;&amp; SET PATH=%PATH%;%ALLUSERSPROFILE%\</a:t>
            </a:r>
            <a:r>
              <a:rPr lang="en-US" altLang="zh-TW" dirty="0" err="1"/>
              <a:t>chocolatey</a:t>
            </a:r>
            <a:r>
              <a:rPr lang="en-US" altLang="zh-TW" dirty="0"/>
              <a:t>\bin</a:t>
            </a:r>
          </a:p>
          <a:p>
            <a:r>
              <a:rPr lang="zh-TW" altLang="en-US" dirty="0"/>
              <a:t>升级	</a:t>
            </a:r>
          </a:p>
          <a:p>
            <a:r>
              <a:rPr lang="en-US" altLang="zh-TW" dirty="0" err="1"/>
              <a:t>choco</a:t>
            </a:r>
            <a:r>
              <a:rPr lang="en-US" altLang="zh-TW" dirty="0"/>
              <a:t> upgrade </a:t>
            </a:r>
            <a:r>
              <a:rPr lang="en-US" altLang="zh-TW" dirty="0" err="1"/>
              <a:t>chocolatey</a:t>
            </a:r>
            <a:endParaRPr lang="en-US" altLang="zh-TW" dirty="0"/>
          </a:p>
          <a:p>
            <a:endParaRPr lang="en-US" altLang="zh-TW" b="1" dirty="0"/>
          </a:p>
          <a:p>
            <a:r>
              <a:rPr lang="en-US" altLang="zh-TW" b="1" dirty="0"/>
              <a:t>2.</a:t>
            </a:r>
            <a:r>
              <a:rPr lang="zh-TW" altLang="en-US" b="1" dirty="0"/>
              <a:t>安装</a:t>
            </a:r>
            <a:r>
              <a:rPr lang="en-US" altLang="zh-TW" b="1" dirty="0"/>
              <a:t>Python 2 (</a:t>
            </a:r>
            <a:r>
              <a:rPr lang="zh-TW" altLang="en-US" b="1" dirty="0"/>
              <a:t>不支持 </a:t>
            </a:r>
            <a:r>
              <a:rPr lang="en-US" altLang="zh-TW" b="1" dirty="0"/>
              <a:t>python 3)</a:t>
            </a:r>
          </a:p>
          <a:p>
            <a:r>
              <a:rPr lang="en-US" altLang="zh-TW" dirty="0" err="1" smtClean="0"/>
              <a:t>choco</a:t>
            </a:r>
            <a:r>
              <a:rPr lang="en-US" altLang="zh-TW" dirty="0" smtClean="0"/>
              <a:t> </a:t>
            </a:r>
            <a:r>
              <a:rPr lang="en-US" altLang="zh-TW" dirty="0"/>
              <a:t>install python2</a:t>
            </a:r>
          </a:p>
          <a:p>
            <a:endParaRPr lang="en-US" altLang="zh-TW" dirty="0"/>
          </a:p>
          <a:p>
            <a:r>
              <a:rPr lang="en-US" altLang="zh-TW" b="1" dirty="0"/>
              <a:t>3.</a:t>
            </a:r>
            <a:r>
              <a:rPr lang="zh-TW" altLang="en-US" b="1" dirty="0"/>
              <a:t>安装</a:t>
            </a:r>
            <a:r>
              <a:rPr lang="en-US" altLang="zh-TW" b="1" dirty="0"/>
              <a:t>node</a:t>
            </a:r>
          </a:p>
          <a:p>
            <a:r>
              <a:rPr lang="en-US" altLang="zh-TW" dirty="0" err="1"/>
              <a:t>choco</a:t>
            </a:r>
            <a:r>
              <a:rPr lang="en-US" altLang="zh-TW" dirty="0"/>
              <a:t> install </a:t>
            </a:r>
            <a:r>
              <a:rPr lang="en-US" altLang="zh-TW" dirty="0" err="1"/>
              <a:t>nodejs.install</a:t>
            </a:r>
            <a:endParaRPr lang="en-US" altLang="zh-TW" dirty="0"/>
          </a:p>
          <a:p>
            <a:endParaRPr lang="en-US" altLang="zh-TW" dirty="0"/>
          </a:p>
          <a:p>
            <a:r>
              <a:rPr lang="zh-TW" altLang="en-US" dirty="0"/>
              <a:t>设置</a:t>
            </a:r>
            <a:r>
              <a:rPr lang="en-US" altLang="zh-TW" dirty="0" err="1"/>
              <a:t>npm</a:t>
            </a:r>
            <a:r>
              <a:rPr lang="zh-TW" altLang="en-US" dirty="0"/>
              <a:t>镜像</a:t>
            </a:r>
          </a:p>
          <a:p>
            <a:r>
              <a:rPr lang="en-US" altLang="zh-TW" dirty="0" err="1"/>
              <a:t>npm</a:t>
            </a:r>
            <a:r>
              <a:rPr lang="en-US" altLang="zh-TW" dirty="0"/>
              <a:t> </a:t>
            </a:r>
            <a:r>
              <a:rPr lang="en-US" altLang="zh-TW" dirty="0" err="1"/>
              <a:t>config</a:t>
            </a:r>
            <a:r>
              <a:rPr lang="en-US" altLang="zh-TW" dirty="0"/>
              <a:t> set registry https://registry.npm.taobao.org --global</a:t>
            </a:r>
          </a:p>
          <a:p>
            <a:r>
              <a:rPr lang="en-US" altLang="zh-TW" dirty="0" err="1"/>
              <a:t>npm</a:t>
            </a:r>
            <a:r>
              <a:rPr lang="en-US" altLang="zh-TW" dirty="0"/>
              <a:t> </a:t>
            </a:r>
            <a:r>
              <a:rPr lang="en-US" altLang="zh-TW" dirty="0" err="1"/>
              <a:t>config</a:t>
            </a:r>
            <a:r>
              <a:rPr lang="en-US" altLang="zh-TW" dirty="0"/>
              <a:t> set </a:t>
            </a:r>
            <a:r>
              <a:rPr lang="en-US" altLang="zh-TW" dirty="0" err="1"/>
              <a:t>disturl</a:t>
            </a:r>
            <a:r>
              <a:rPr lang="en-US" altLang="zh-TW" dirty="0"/>
              <a:t> https://npm.taobao.org/dist --global</a:t>
            </a:r>
          </a:p>
          <a:p>
            <a:endParaRPr lang="zh-TW" altLang="en-US" dirty="0"/>
          </a:p>
        </p:txBody>
      </p:sp>
    </p:spTree>
    <p:extLst>
      <p:ext uri="{BB962C8B-B14F-4D97-AF65-F5344CB8AC3E}">
        <p14:creationId xmlns:p14="http://schemas.microsoft.com/office/powerpoint/2010/main" val="185013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heme/theme1.xml><?xml version="1.0" encoding="utf-8"?>
<a:theme xmlns:a="http://schemas.openxmlformats.org/drawingml/2006/main" name="第一PPT，www.1ppt.com​">
  <a:themeElements>
    <a:clrScheme name="自定义 937">
      <a:dk1>
        <a:sysClr val="windowText" lastClr="000000"/>
      </a:dk1>
      <a:lt1>
        <a:sysClr val="window" lastClr="FFFFFF"/>
      </a:lt1>
      <a:dk2>
        <a:srgbClr val="44546A"/>
      </a:dk2>
      <a:lt2>
        <a:srgbClr val="E7E6E6"/>
      </a:lt2>
      <a:accent1>
        <a:srgbClr val="51718D"/>
      </a:accent1>
      <a:accent2>
        <a:srgbClr val="91ACC2"/>
      </a:accent2>
      <a:accent3>
        <a:srgbClr val="51718D"/>
      </a:accent3>
      <a:accent4>
        <a:srgbClr val="91ACC2"/>
      </a:accent4>
      <a:accent5>
        <a:srgbClr val="51718D"/>
      </a:accent5>
      <a:accent6>
        <a:srgbClr val="91ACC2"/>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5097</Words>
  <Application>Microsoft Office PowerPoint</Application>
  <PresentationFormat>自訂</PresentationFormat>
  <Paragraphs>575</Paragraphs>
  <Slides>70</Slides>
  <Notes>1</Notes>
  <HiddenSlides>0</HiddenSlides>
  <MMClips>0</MMClips>
  <ScaleCrop>false</ScaleCrop>
  <HeadingPairs>
    <vt:vector size="4" baseType="variant">
      <vt:variant>
        <vt:lpstr>佈景主題</vt:lpstr>
      </vt:variant>
      <vt:variant>
        <vt:i4>1</vt:i4>
      </vt:variant>
      <vt:variant>
        <vt:lpstr>投影片標題</vt:lpstr>
      </vt:variant>
      <vt:variant>
        <vt:i4>70</vt:i4>
      </vt:variant>
    </vt:vector>
  </HeadingPairs>
  <TitlesOfParts>
    <vt:vector size="71" baseType="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dc:title>
  <dc:creator>第一PPT</dc:creator>
  <cp:keywords>www.1ppt.com</cp:keywords>
  <dc:description>www.1ppt.com</dc:description>
  <cp:lastModifiedBy>封雷</cp:lastModifiedBy>
  <cp:revision>114</cp:revision>
  <dcterms:created xsi:type="dcterms:W3CDTF">2017-07-09T11:42:26Z</dcterms:created>
  <dcterms:modified xsi:type="dcterms:W3CDTF">2018-12-26T08:12:09Z</dcterms:modified>
</cp:coreProperties>
</file>